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119"/>
  </p:notesMasterIdLst>
  <p:handoutMasterIdLst>
    <p:handoutMasterId r:id="rId120"/>
  </p:handoutMasterIdLst>
  <p:sldIdLst>
    <p:sldId id="486" r:id="rId2"/>
    <p:sldId id="348" r:id="rId3"/>
    <p:sldId id="352" r:id="rId4"/>
    <p:sldId id="357" r:id="rId5"/>
    <p:sldId id="488" r:id="rId6"/>
    <p:sldId id="737" r:id="rId7"/>
    <p:sldId id="666" r:id="rId8"/>
    <p:sldId id="672" r:id="rId9"/>
    <p:sldId id="667" r:id="rId10"/>
    <p:sldId id="668" r:id="rId11"/>
    <p:sldId id="669" r:id="rId12"/>
    <p:sldId id="671" r:id="rId13"/>
    <p:sldId id="673" r:id="rId14"/>
    <p:sldId id="674" r:id="rId15"/>
    <p:sldId id="676" r:id="rId16"/>
    <p:sldId id="677" r:id="rId17"/>
    <p:sldId id="678" r:id="rId18"/>
    <p:sldId id="679" r:id="rId19"/>
    <p:sldId id="680" r:id="rId20"/>
    <p:sldId id="681" r:id="rId21"/>
    <p:sldId id="682" r:id="rId22"/>
    <p:sldId id="683" r:id="rId23"/>
    <p:sldId id="684" r:id="rId24"/>
    <p:sldId id="685" r:id="rId25"/>
    <p:sldId id="686" r:id="rId26"/>
    <p:sldId id="687" r:id="rId27"/>
    <p:sldId id="689" r:id="rId28"/>
    <p:sldId id="675" r:id="rId29"/>
    <p:sldId id="690" r:id="rId30"/>
    <p:sldId id="705" r:id="rId31"/>
    <p:sldId id="706" r:id="rId32"/>
    <p:sldId id="707" r:id="rId33"/>
    <p:sldId id="708" r:id="rId34"/>
    <p:sldId id="713" r:id="rId35"/>
    <p:sldId id="715" r:id="rId36"/>
    <p:sldId id="736" r:id="rId37"/>
    <p:sldId id="716" r:id="rId38"/>
    <p:sldId id="717" r:id="rId39"/>
    <p:sldId id="718" r:id="rId40"/>
    <p:sldId id="719" r:id="rId41"/>
    <p:sldId id="720" r:id="rId42"/>
    <p:sldId id="729" r:id="rId43"/>
    <p:sldId id="730" r:id="rId44"/>
    <p:sldId id="731" r:id="rId45"/>
    <p:sldId id="732" r:id="rId46"/>
    <p:sldId id="733" r:id="rId47"/>
    <p:sldId id="734" r:id="rId48"/>
    <p:sldId id="735" r:id="rId49"/>
    <p:sldId id="612" r:id="rId50"/>
    <p:sldId id="614" r:id="rId51"/>
    <p:sldId id="616" r:id="rId52"/>
    <p:sldId id="808" r:id="rId53"/>
    <p:sldId id="615" r:id="rId54"/>
    <p:sldId id="618" r:id="rId55"/>
    <p:sldId id="620" r:id="rId56"/>
    <p:sldId id="621" r:id="rId57"/>
    <p:sldId id="622" r:id="rId58"/>
    <p:sldId id="809" r:id="rId59"/>
    <p:sldId id="623" r:id="rId60"/>
    <p:sldId id="624" r:id="rId61"/>
    <p:sldId id="625" r:id="rId62"/>
    <p:sldId id="626" r:id="rId63"/>
    <p:sldId id="627" r:id="rId64"/>
    <p:sldId id="628" r:id="rId65"/>
    <p:sldId id="629" r:id="rId66"/>
    <p:sldId id="638" r:id="rId67"/>
    <p:sldId id="738" r:id="rId68"/>
    <p:sldId id="747" r:id="rId69"/>
    <p:sldId id="749" r:id="rId70"/>
    <p:sldId id="748" r:id="rId71"/>
    <p:sldId id="750" r:id="rId72"/>
    <p:sldId id="751" r:id="rId73"/>
    <p:sldId id="633" r:id="rId74"/>
    <p:sldId id="815" r:id="rId75"/>
    <p:sldId id="634" r:id="rId76"/>
    <p:sldId id="635" r:id="rId77"/>
    <p:sldId id="631" r:id="rId78"/>
    <p:sldId id="640" r:id="rId79"/>
    <p:sldId id="641" r:id="rId80"/>
    <p:sldId id="636" r:id="rId81"/>
    <p:sldId id="637" r:id="rId82"/>
    <p:sldId id="642" r:id="rId83"/>
    <p:sldId id="643" r:id="rId84"/>
    <p:sldId id="645" r:id="rId85"/>
    <p:sldId id="780" r:id="rId86"/>
    <p:sldId id="781" r:id="rId87"/>
    <p:sldId id="782" r:id="rId88"/>
    <p:sldId id="783" r:id="rId89"/>
    <p:sldId id="785" r:id="rId90"/>
    <p:sldId id="784" r:id="rId91"/>
    <p:sldId id="786" r:id="rId92"/>
    <p:sldId id="787" r:id="rId93"/>
    <p:sldId id="788" r:id="rId94"/>
    <p:sldId id="813" r:id="rId95"/>
    <p:sldId id="756" r:id="rId96"/>
    <p:sldId id="789" r:id="rId97"/>
    <p:sldId id="757" r:id="rId98"/>
    <p:sldId id="803" r:id="rId99"/>
    <p:sldId id="804" r:id="rId100"/>
    <p:sldId id="806" r:id="rId101"/>
    <p:sldId id="807" r:id="rId102"/>
    <p:sldId id="802" r:id="rId103"/>
    <p:sldId id="792" r:id="rId104"/>
    <p:sldId id="793" r:id="rId105"/>
    <p:sldId id="758" r:id="rId106"/>
    <p:sldId id="794" r:id="rId107"/>
    <p:sldId id="797" r:id="rId108"/>
    <p:sldId id="798" r:id="rId109"/>
    <p:sldId id="799" r:id="rId110"/>
    <p:sldId id="800" r:id="rId111"/>
    <p:sldId id="801" r:id="rId112"/>
    <p:sldId id="805" r:id="rId113"/>
    <p:sldId id="790" r:id="rId114"/>
    <p:sldId id="810" r:id="rId115"/>
    <p:sldId id="811" r:id="rId116"/>
    <p:sldId id="814" r:id="rId117"/>
    <p:sldId id="812" r:id="rId118"/>
  </p:sldIdLst>
  <p:sldSz cx="10058400" cy="7772400"/>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99"/>
    <a:srgbClr val="FFFFCC"/>
    <a:srgbClr val="FF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570" autoAdjust="0"/>
    <p:restoredTop sz="99471" autoAdjust="0"/>
  </p:normalViewPr>
  <p:slideViewPr>
    <p:cSldViewPr>
      <p:cViewPr varScale="1">
        <p:scale>
          <a:sx n="78" d="100"/>
          <a:sy n="78" d="100"/>
        </p:scale>
        <p:origin x="-1110" y="-84"/>
      </p:cViewPr>
      <p:guideLst>
        <p:guide orient="horz" pos="2448"/>
        <p:guide pos="3168"/>
      </p:guideLst>
    </p:cSldViewPr>
  </p:slideViewPr>
  <p:outlineViewPr>
    <p:cViewPr>
      <p:scale>
        <a:sx n="33" d="100"/>
        <a:sy n="33" d="100"/>
      </p:scale>
      <p:origin x="186" y="3924"/>
    </p:cViewPr>
    <p:sldLst>
      <p:sld r:id="rId1" collapse="1"/>
    </p:sldLst>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_rels/viewProps.xml.rels><?xml version="1.0" encoding="UTF-8" standalone="yes"?>
<Relationships xmlns="http://schemas.openxmlformats.org/package/2006/relationships"><Relationship Id="rId1" Type="http://schemas.openxmlformats.org/officeDocument/2006/relationships/slide" Target="slides/slide37.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dav.DOMAIN\Desktop\MI-Profile-j09-graphs.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850" b="1" i="0" u="none" strike="noStrike" baseline="0">
                <a:solidFill>
                  <a:srgbClr val="000000"/>
                </a:solidFill>
                <a:latin typeface="Arial"/>
                <a:ea typeface="Arial"/>
                <a:cs typeface="Arial"/>
              </a:defRPr>
            </a:pPr>
            <a:r>
              <a:rPr lang="en-US" dirty="0"/>
              <a:t>Net Worth Ratios by Asset Size Category
(Percent of Assets)</a:t>
            </a:r>
          </a:p>
        </c:rich>
      </c:tx>
      <c:layout>
        <c:manualLayout>
          <c:xMode val="edge"/>
          <c:yMode val="edge"/>
          <c:x val="0.14240528333490568"/>
          <c:y val="4.1152428756867108E-2"/>
        </c:manualLayout>
      </c:layout>
      <c:spPr>
        <a:noFill/>
        <a:ln w="25400">
          <a:noFill/>
        </a:ln>
      </c:spPr>
    </c:title>
    <c:plotArea>
      <c:layout>
        <c:manualLayout>
          <c:layoutTarget val="inner"/>
          <c:xMode val="edge"/>
          <c:yMode val="edge"/>
          <c:x val="0.11708878851981019"/>
          <c:y val="0.23045360103845583"/>
          <c:w val="0.75000115889716268"/>
          <c:h val="0.54321205959064556"/>
        </c:manualLayout>
      </c:layout>
      <c:barChart>
        <c:barDir val="col"/>
        <c:grouping val="clustered"/>
        <c:ser>
          <c:idx val="0"/>
          <c:order val="0"/>
          <c:tx>
            <c:v>NW Ratio (right)</c:v>
          </c:tx>
          <c:spPr>
            <a:solidFill>
              <a:srgbClr val="99CCFF"/>
            </a:solidFill>
            <a:ln w="12700">
              <a:solidFill>
                <a:srgbClr val="000000"/>
              </a:solidFill>
              <a:prstDash val="solid"/>
            </a:ln>
          </c:spPr>
          <c:dLbls>
            <c:spPr>
              <a:noFill/>
              <a:ln w="25400">
                <a:noFill/>
              </a:ln>
            </c:spPr>
            <c:txPr>
              <a:bodyPr/>
              <a:lstStyle/>
              <a:p>
                <a:pPr>
                  <a:defRPr sz="800" b="1" i="0" u="none" strike="noStrike" baseline="0">
                    <a:solidFill>
                      <a:srgbClr val="000000"/>
                    </a:solidFill>
                    <a:latin typeface="Arial"/>
                    <a:ea typeface="Arial"/>
                    <a:cs typeface="Arial"/>
                  </a:defRPr>
                </a:pPr>
                <a:endParaRPr lang="en-US"/>
              </a:p>
            </c:txPr>
            <c:dLblPos val="inBase"/>
            <c:showVal val="1"/>
          </c:dLbls>
          <c:cat>
            <c:strRef>
              <c:f>Table1!$M$6:$P$6</c:f>
              <c:strCache>
                <c:ptCount val="4"/>
                <c:pt idx="0">
                  <c:v>&lt; $5Mil</c:v>
                </c:pt>
                <c:pt idx="1">
                  <c:v>$5-$20</c:v>
                </c:pt>
                <c:pt idx="2">
                  <c:v>$20-$100</c:v>
                </c:pt>
                <c:pt idx="3">
                  <c:v>&gt; $100 Mil</c:v>
                </c:pt>
              </c:strCache>
            </c:strRef>
          </c:cat>
          <c:val>
            <c:numRef>
              <c:f>Table1!$M$34:$P$34</c:f>
              <c:numCache>
                <c:formatCode>0.0</c:formatCode>
                <c:ptCount val="4"/>
                <c:pt idx="0">
                  <c:v>17.981099999999849</c:v>
                </c:pt>
                <c:pt idx="1">
                  <c:v>13.079400000000026</c:v>
                </c:pt>
                <c:pt idx="2">
                  <c:v>12.035</c:v>
                </c:pt>
                <c:pt idx="3">
                  <c:v>10.858000000000002</c:v>
                </c:pt>
              </c:numCache>
            </c:numRef>
          </c:val>
        </c:ser>
        <c:gapWidth val="30"/>
        <c:axId val="162873728"/>
        <c:axId val="162875264"/>
      </c:barChart>
      <c:lineChart>
        <c:grouping val="standard"/>
        <c:ser>
          <c:idx val="1"/>
          <c:order val="1"/>
          <c:tx>
            <c:v>Percent of CUs &gt; 7% (left)</c:v>
          </c:tx>
          <c:spPr>
            <a:ln w="12700">
              <a:solidFill>
                <a:srgbClr val="FF0000"/>
              </a:solidFill>
              <a:prstDash val="solid"/>
            </a:ln>
          </c:spPr>
          <c:marker>
            <c:symbol val="circle"/>
            <c:size val="7"/>
            <c:spPr>
              <a:solidFill>
                <a:srgbClr val="FF0000"/>
              </a:solidFill>
              <a:ln>
                <a:solidFill>
                  <a:srgbClr val="000000"/>
                </a:solidFill>
                <a:prstDash val="solid"/>
              </a:ln>
            </c:spPr>
          </c:marker>
          <c:dLbls>
            <c:spPr>
              <a:noFill/>
              <a:ln w="25400">
                <a:noFill/>
              </a:ln>
            </c:spPr>
            <c:txPr>
              <a:bodyPr/>
              <a:lstStyle/>
              <a:p>
                <a:pPr>
                  <a:defRPr sz="800" b="1" i="0" u="none" strike="noStrike" baseline="0">
                    <a:solidFill>
                      <a:srgbClr val="000000"/>
                    </a:solidFill>
                    <a:latin typeface="Arial"/>
                    <a:ea typeface="Arial"/>
                    <a:cs typeface="Arial"/>
                  </a:defRPr>
                </a:pPr>
                <a:endParaRPr lang="en-US"/>
              </a:p>
            </c:txPr>
            <c:dLblPos val="t"/>
            <c:showVal val="1"/>
          </c:dLbls>
          <c:val>
            <c:numRef>
              <c:f>Table1!$M$35:$P$35</c:f>
              <c:numCache>
                <c:formatCode>0.0</c:formatCode>
                <c:ptCount val="4"/>
                <c:pt idx="0">
                  <c:v>100</c:v>
                </c:pt>
                <c:pt idx="1">
                  <c:v>98.648600000000002</c:v>
                </c:pt>
                <c:pt idx="2">
                  <c:v>94.074100000000001</c:v>
                </c:pt>
                <c:pt idx="3">
                  <c:v>97.561000000000007</c:v>
                </c:pt>
              </c:numCache>
            </c:numRef>
          </c:val>
        </c:ser>
        <c:marker val="1"/>
        <c:axId val="162876800"/>
        <c:axId val="162882688"/>
      </c:lineChart>
      <c:catAx>
        <c:axId val="162873728"/>
        <c:scaling>
          <c:orientation val="minMax"/>
        </c:scaling>
        <c:axPos val="b"/>
        <c:numFmt formatCode="General" sourceLinked="1"/>
        <c:tickLblPos val="nextTo"/>
        <c:spPr>
          <a:ln w="3175">
            <a:solidFill>
              <a:srgbClr val="000000"/>
            </a:solidFill>
            <a:prstDash val="solid"/>
          </a:ln>
        </c:spPr>
        <c:txPr>
          <a:bodyPr rot="0" vert="horz"/>
          <a:lstStyle/>
          <a:p>
            <a:pPr>
              <a:defRPr sz="800" b="0" i="0" u="none" strike="noStrike" baseline="0">
                <a:solidFill>
                  <a:srgbClr val="000000"/>
                </a:solidFill>
                <a:latin typeface="Arial"/>
                <a:ea typeface="Arial"/>
                <a:cs typeface="Arial"/>
              </a:defRPr>
            </a:pPr>
            <a:endParaRPr lang="en-US"/>
          </a:p>
        </c:txPr>
        <c:crossAx val="162875264"/>
        <c:crosses val="autoZero"/>
        <c:auto val="1"/>
        <c:lblAlgn val="ctr"/>
        <c:lblOffset val="100"/>
        <c:tickLblSkip val="1"/>
        <c:tickMarkSkip val="1"/>
      </c:catAx>
      <c:valAx>
        <c:axId val="162875264"/>
        <c:scaling>
          <c:orientation val="minMax"/>
        </c:scaling>
        <c:axPos val="l"/>
        <c:numFmt formatCode="0" sourceLinked="0"/>
        <c:tickLblPos val="nextTo"/>
        <c:spPr>
          <a:ln w="3175">
            <a:solidFill>
              <a:srgbClr val="000000"/>
            </a:solidFill>
            <a:prstDash val="solid"/>
          </a:ln>
        </c:spPr>
        <c:txPr>
          <a:bodyPr rot="0" vert="horz"/>
          <a:lstStyle/>
          <a:p>
            <a:pPr>
              <a:defRPr sz="800" b="0" i="0" u="none" strike="noStrike" baseline="0">
                <a:solidFill>
                  <a:srgbClr val="000000"/>
                </a:solidFill>
                <a:latin typeface="Arial"/>
                <a:ea typeface="Arial"/>
                <a:cs typeface="Arial"/>
              </a:defRPr>
            </a:pPr>
            <a:endParaRPr lang="en-US"/>
          </a:p>
        </c:txPr>
        <c:crossAx val="162873728"/>
        <c:crosses val="autoZero"/>
        <c:crossBetween val="between"/>
      </c:valAx>
      <c:catAx>
        <c:axId val="162876800"/>
        <c:scaling>
          <c:orientation val="minMax"/>
        </c:scaling>
        <c:delete val="1"/>
        <c:axPos val="b"/>
        <c:tickLblPos val="nextTo"/>
        <c:crossAx val="162882688"/>
        <c:crosses val="autoZero"/>
        <c:auto val="1"/>
        <c:lblAlgn val="ctr"/>
        <c:lblOffset val="100"/>
      </c:catAx>
      <c:valAx>
        <c:axId val="162882688"/>
        <c:scaling>
          <c:orientation val="minMax"/>
        </c:scaling>
        <c:axPos val="r"/>
        <c:numFmt formatCode="0" sourceLinked="0"/>
        <c:tickLblPos val="nextTo"/>
        <c:spPr>
          <a:ln w="3175">
            <a:solidFill>
              <a:srgbClr val="000000"/>
            </a:solidFill>
            <a:prstDash val="solid"/>
          </a:ln>
        </c:spPr>
        <c:txPr>
          <a:bodyPr rot="0" vert="horz"/>
          <a:lstStyle/>
          <a:p>
            <a:pPr>
              <a:defRPr sz="800" b="0" i="0" u="none" strike="noStrike" baseline="0">
                <a:solidFill>
                  <a:srgbClr val="000000"/>
                </a:solidFill>
                <a:latin typeface="Arial"/>
                <a:ea typeface="Arial"/>
                <a:cs typeface="Arial"/>
              </a:defRPr>
            </a:pPr>
            <a:endParaRPr lang="en-US"/>
          </a:p>
        </c:txPr>
        <c:crossAx val="162876800"/>
        <c:crosses val="max"/>
        <c:crossBetween val="between"/>
      </c:valAx>
      <c:spPr>
        <a:solidFill>
          <a:srgbClr val="FFFFFF"/>
        </a:solidFill>
        <a:ln w="25400">
          <a:noFill/>
        </a:ln>
      </c:spPr>
    </c:plotArea>
    <c:legend>
      <c:legendPos val="r"/>
      <c:layout>
        <c:manualLayout>
          <c:xMode val="edge"/>
          <c:yMode val="edge"/>
          <c:x val="3.7974742222641425E-2"/>
          <c:y val="0.88066197539695568"/>
          <c:w val="0.87974819482452493"/>
          <c:h val="9.0535343265108606E-2"/>
        </c:manualLayout>
      </c:layout>
      <c:spPr>
        <a:solidFill>
          <a:srgbClr val="FFFFFF"/>
        </a:solidFill>
        <a:ln w="3175">
          <a:solidFill>
            <a:srgbClr val="000000"/>
          </a:solidFill>
          <a:prstDash val="solid"/>
        </a:ln>
      </c:spPr>
      <c:txPr>
        <a:bodyPr/>
        <a:lstStyle/>
        <a:p>
          <a:pPr>
            <a:defRPr sz="735" b="0" i="0" u="none" strike="noStrike" baseline="0">
              <a:solidFill>
                <a:srgbClr val="000000"/>
              </a:solidFill>
              <a:latin typeface="Arial"/>
              <a:ea typeface="Arial"/>
              <a:cs typeface="Arial"/>
            </a:defRPr>
          </a:pPr>
          <a:endParaRPr lang="en-US"/>
        </a:p>
      </c:txPr>
    </c:legend>
    <c:plotVisOnly val="1"/>
    <c:dispBlanksAs val="gap"/>
  </c:chart>
  <c:spPr>
    <a:solidFill>
      <a:srgbClr val="FFFFFF"/>
    </a:solidFill>
    <a:ln w="3175">
      <a:solidFill>
        <a:srgbClr val="000000"/>
      </a:solidFill>
      <a:prstDash val="solid"/>
    </a:ln>
  </c:spPr>
  <c:txPr>
    <a:bodyPr/>
    <a:lstStyle/>
    <a:p>
      <a:pPr>
        <a:defRPr sz="800" b="0" i="0" u="none" strike="noStrike" baseline="0">
          <a:solidFill>
            <a:srgbClr val="000000"/>
          </a:solidFill>
          <a:latin typeface="Arial"/>
          <a:ea typeface="Arial"/>
          <a:cs typeface="Arial"/>
        </a:defRPr>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dirty="0"/>
          </a:p>
        </p:txBody>
      </p:sp>
      <p:sp>
        <p:nvSpPr>
          <p:cNvPr id="5222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dirty="0"/>
          </a:p>
        </p:txBody>
      </p:sp>
      <p:sp>
        <p:nvSpPr>
          <p:cNvPr id="5222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dirty="0"/>
          </a:p>
        </p:txBody>
      </p:sp>
      <p:sp>
        <p:nvSpPr>
          <p:cNvPr id="5222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87F70C01-0D89-4724-80DA-70361D00F895}"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dirty="0"/>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dirty="0"/>
          </a:p>
        </p:txBody>
      </p:sp>
      <p:sp>
        <p:nvSpPr>
          <p:cNvPr id="141316" name="Rectangle 4"/>
          <p:cNvSpPr>
            <a:spLocks noGrp="1" noRot="1" noChangeAspect="1" noChangeArrowheads="1" noTextEdit="1"/>
          </p:cNvSpPr>
          <p:nvPr>
            <p:ph type="sldImg" idx="2"/>
          </p:nvPr>
        </p:nvSpPr>
        <p:spPr bwMode="auto">
          <a:xfrm>
            <a:off x="1209675" y="685800"/>
            <a:ext cx="443865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dirty="0"/>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A282E4BA-3CEC-4485-B004-2D29013E5F50}"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39A3D85A-5B47-4CBF-8915-9EF1D5E11633}" type="slidenum">
              <a:rPr lang="en-US" smtClean="0">
                <a:latin typeface="Arial" pitchFamily="34" charset="0"/>
              </a:rPr>
              <a:pPr/>
              <a:t>2</a:t>
            </a:fld>
            <a:endParaRPr lang="en-US" dirty="0" smtClean="0">
              <a:latin typeface="Arial" pitchFamily="34" charset="0"/>
            </a:endParaRP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p>
            <a:fld id="{3A0C78E9-8D6A-4268-BAB2-2F6455FBA841}" type="slidenum">
              <a:rPr lang="en-US" smtClean="0">
                <a:latin typeface="Arial" pitchFamily="34" charset="0"/>
              </a:rPr>
              <a:pPr/>
              <a:t>15</a:t>
            </a:fld>
            <a:endParaRPr lang="en-US" dirty="0" smtClean="0">
              <a:latin typeface="Arial" pitchFamily="34" charset="0"/>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p>
            <a:fld id="{CDA36A0F-0F08-4936-98DB-2BD78297568C}" type="slidenum">
              <a:rPr lang="en-US" smtClean="0">
                <a:latin typeface="Arial" pitchFamily="34" charset="0"/>
              </a:rPr>
              <a:pPr/>
              <a:t>16</a:t>
            </a:fld>
            <a:endParaRPr lang="en-US" dirty="0" smtClean="0">
              <a:latin typeface="Arial" pitchFamily="34" charset="0"/>
            </a:endParaRPr>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p>
            <a:fld id="{53D4ACE5-0A13-43FF-A900-B04B5380B492}" type="slidenum">
              <a:rPr lang="en-US" smtClean="0">
                <a:latin typeface="Arial" pitchFamily="34" charset="0"/>
              </a:rPr>
              <a:pPr/>
              <a:t>17</a:t>
            </a:fld>
            <a:endParaRPr lang="en-US" dirty="0" smtClean="0">
              <a:latin typeface="Arial" pitchFamily="34" charset="0"/>
            </a:endParaRPr>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p>
            <a:fld id="{69550A54-68B2-4E7F-A131-213788D345FC}" type="slidenum">
              <a:rPr lang="en-US" smtClean="0">
                <a:latin typeface="Arial" pitchFamily="34" charset="0"/>
              </a:rPr>
              <a:pPr/>
              <a:t>18</a:t>
            </a:fld>
            <a:endParaRPr lang="en-US" dirty="0" smtClean="0">
              <a:latin typeface="Arial" pitchFamily="34" charset="0"/>
            </a:endParaRPr>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p:spPr>
        <p:txBody>
          <a:bodyPr/>
          <a:lstStyle/>
          <a:p>
            <a:fld id="{04B2E0B0-A304-4D95-9818-E35D1B2488AE}" type="slidenum">
              <a:rPr lang="en-US" smtClean="0">
                <a:latin typeface="Arial" pitchFamily="34" charset="0"/>
              </a:rPr>
              <a:pPr/>
              <a:t>22</a:t>
            </a:fld>
            <a:endParaRPr lang="en-US" dirty="0" smtClean="0">
              <a:latin typeface="Arial" pitchFamily="34" charset="0"/>
            </a:endParaRPr>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p>
            <a:fld id="{A4A4DCEA-3E71-4385-81BC-AD063BAF33E5}" type="slidenum">
              <a:rPr lang="en-US" smtClean="0">
                <a:latin typeface="Arial" pitchFamily="34" charset="0"/>
              </a:rPr>
              <a:pPr/>
              <a:t>23</a:t>
            </a:fld>
            <a:endParaRPr lang="en-US" dirty="0" smtClean="0">
              <a:latin typeface="Arial" pitchFamily="34" charset="0"/>
            </a:endParaRPr>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p:spPr>
        <p:txBody>
          <a:bodyPr/>
          <a:lstStyle/>
          <a:p>
            <a:fld id="{2FD08393-4E8F-463E-A653-AD3D49896462}" type="slidenum">
              <a:rPr lang="en-US" smtClean="0">
                <a:latin typeface="Arial" pitchFamily="34" charset="0"/>
              </a:rPr>
              <a:pPr/>
              <a:t>24</a:t>
            </a:fld>
            <a:endParaRPr lang="en-US" dirty="0" smtClean="0">
              <a:latin typeface="Arial" pitchFamily="34" charset="0"/>
            </a:endParaRPr>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p:spPr>
        <p:txBody>
          <a:bodyPr/>
          <a:lstStyle/>
          <a:p>
            <a:fld id="{4F088C96-6F43-4780-AFCD-477932E783D2}" type="slidenum">
              <a:rPr lang="en-US" smtClean="0">
                <a:latin typeface="Arial" pitchFamily="34" charset="0"/>
              </a:rPr>
              <a:pPr/>
              <a:t>25</a:t>
            </a:fld>
            <a:endParaRPr lang="en-US" dirty="0" smtClean="0">
              <a:latin typeface="Arial" pitchFamily="34" charset="0"/>
            </a:endParaRPr>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p:spPr>
        <p:txBody>
          <a:bodyPr/>
          <a:lstStyle/>
          <a:p>
            <a:fld id="{B62664DA-98BA-401E-85C2-47DA67C4D4E2}" type="slidenum">
              <a:rPr lang="en-US" smtClean="0">
                <a:latin typeface="Arial" pitchFamily="34" charset="0"/>
              </a:rPr>
              <a:pPr/>
              <a:t>26</a:t>
            </a:fld>
            <a:endParaRPr lang="en-US" dirty="0" smtClean="0">
              <a:latin typeface="Arial" pitchFamily="34" charset="0"/>
            </a:endParaRPr>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86BEA2AF-66EE-4CF0-9839-DEEACCB72860}" type="slidenum">
              <a:rPr lang="en-US" smtClean="0">
                <a:latin typeface="Arial" pitchFamily="34" charset="0"/>
              </a:rPr>
              <a:pPr/>
              <a:t>27</a:t>
            </a:fld>
            <a:endParaRPr lang="en-US" dirty="0" smtClean="0">
              <a:latin typeface="Arial" pitchFamily="34" charset="0"/>
            </a:endParaRPr>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4418F6E7-D2D7-4481-B8B4-559D27CC8AE3}" type="slidenum">
              <a:rPr lang="en-US" smtClean="0">
                <a:latin typeface="Arial" pitchFamily="34" charset="0"/>
              </a:rPr>
              <a:pPr/>
              <a:t>7</a:t>
            </a:fld>
            <a:endParaRPr lang="en-US" dirty="0" smtClean="0">
              <a:latin typeface="Arial" pitchFamily="34" charset="0"/>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E686552C-C0CE-473C-AC5A-2C49655D0C18}" type="slidenum">
              <a:rPr lang="en-US" smtClean="0">
                <a:latin typeface="Arial" pitchFamily="34" charset="0"/>
              </a:rPr>
              <a:pPr/>
              <a:t>28</a:t>
            </a:fld>
            <a:endParaRPr lang="en-US" dirty="0" smtClean="0">
              <a:latin typeface="Arial" pitchFamily="34" charset="0"/>
            </a:endParaRP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4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791BE66-9C4A-47A2-99E3-399A3951B0C2}" type="slidenum">
              <a:rPr lang="en-US" smtClean="0"/>
              <a:pPr/>
              <a:t>97</a:t>
            </a:fld>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5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C7463F7-CADA-4EDD-9CB9-4ACF5EEFDD0B}" type="slidenum">
              <a:rPr lang="en-US" smtClean="0"/>
              <a:pPr/>
              <a:t>98</a:t>
            </a:fld>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5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C7463F7-CADA-4EDD-9CB9-4ACF5EEFDD0B}" type="slidenum">
              <a:rPr lang="en-US" smtClean="0"/>
              <a:pPr/>
              <a:t>99</a:t>
            </a:fld>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5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C7463F7-CADA-4EDD-9CB9-4ACF5EEFDD0B}" type="slidenum">
              <a:rPr lang="en-US" smtClean="0"/>
              <a:pPr/>
              <a:t>100</a:t>
            </a:fld>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5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C7463F7-CADA-4EDD-9CB9-4ACF5EEFDD0B}" type="slidenum">
              <a:rPr lang="en-US" smtClean="0"/>
              <a:pPr/>
              <a:t>101</a:t>
            </a:fld>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716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2060C9D-C69D-400C-BBFE-1F79A30DDF89}" type="slidenum">
              <a:rPr lang="en-US" smtClean="0"/>
              <a:pPr/>
              <a:t>102</a:t>
            </a:fld>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5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C7463F7-CADA-4EDD-9CB9-4ACF5EEFDD0B}" type="slidenum">
              <a:rPr lang="en-US" smtClean="0"/>
              <a:pPr/>
              <a:t>103</a:t>
            </a:fld>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5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C7463F7-CADA-4EDD-9CB9-4ACF5EEFDD0B}" type="slidenum">
              <a:rPr lang="en-US" smtClean="0"/>
              <a:pPr/>
              <a:t>104</a:t>
            </a:fld>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5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C7463F7-CADA-4EDD-9CB9-4ACF5EEFDD0B}" type="slidenum">
              <a:rPr lang="en-US" smtClean="0"/>
              <a:pPr/>
              <a:t>105</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18442C86-A682-4CD2-965F-23D5A5A2249E}" type="slidenum">
              <a:rPr lang="en-US" smtClean="0">
                <a:latin typeface="Arial" pitchFamily="34" charset="0"/>
              </a:rPr>
              <a:pPr/>
              <a:t>8</a:t>
            </a:fld>
            <a:endParaRPr lang="en-US" dirty="0" smtClean="0">
              <a:latin typeface="Arial" pitchFamily="34" charset="0"/>
            </a:endParaRPr>
          </a:p>
        </p:txBody>
      </p:sp>
      <p:sp>
        <p:nvSpPr>
          <p:cNvPr id="151555" name="Rectangle 2"/>
          <p:cNvSpPr>
            <a:spLocks noGrp="1" noRot="1" noChangeAspect="1" noChangeArrowheads="1" noTextEdit="1"/>
          </p:cNvSpPr>
          <p:nvPr>
            <p:ph type="sldImg"/>
          </p:nvPr>
        </p:nvSpPr>
        <p:spPr>
          <a:xfrm>
            <a:off x="1223963" y="684213"/>
            <a:ext cx="4419600" cy="3416300"/>
          </a:xfrm>
          <a:ln/>
        </p:spPr>
      </p:sp>
      <p:sp>
        <p:nvSpPr>
          <p:cNvPr id="151556" name="Rectangle 3"/>
          <p:cNvSpPr>
            <a:spLocks noGrp="1" noChangeArrowheads="1"/>
          </p:cNvSpPr>
          <p:nvPr>
            <p:ph type="body" idx="1"/>
          </p:nvPr>
        </p:nvSpPr>
        <p:spPr>
          <a:xfrm>
            <a:off x="914400" y="4329113"/>
            <a:ext cx="5029200" cy="4097337"/>
          </a:xfrm>
          <a:noFill/>
          <a:ln/>
        </p:spPr>
        <p:txBody>
          <a:bodyPr/>
          <a:lstStyle/>
          <a:p>
            <a:endParaRPr lang="en-US" dirty="0"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5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C7463F7-CADA-4EDD-9CB9-4ACF5EEFDD0B}" type="slidenum">
              <a:rPr lang="en-US" smtClean="0"/>
              <a:pPr/>
              <a:t>106</a:t>
            </a:fld>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5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C7463F7-CADA-4EDD-9CB9-4ACF5EEFDD0B}" type="slidenum">
              <a:rPr lang="en-US" smtClean="0"/>
              <a:pPr/>
              <a:t>107</a:t>
            </a:fld>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5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C7463F7-CADA-4EDD-9CB9-4ACF5EEFDD0B}" type="slidenum">
              <a:rPr lang="en-US" smtClean="0"/>
              <a:pPr/>
              <a:t>108</a:t>
            </a:fld>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5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C7463F7-CADA-4EDD-9CB9-4ACF5EEFDD0B}" type="slidenum">
              <a:rPr lang="en-US" smtClean="0"/>
              <a:pPr/>
              <a:t>109</a:t>
            </a:fld>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5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C7463F7-CADA-4EDD-9CB9-4ACF5EEFDD0B}" type="slidenum">
              <a:rPr lang="en-US" smtClean="0"/>
              <a:pPr/>
              <a:t>110</a:t>
            </a:fld>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5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C7463F7-CADA-4EDD-9CB9-4ACF5EEFDD0B}" type="slidenum">
              <a:rPr lang="en-US" smtClean="0"/>
              <a:pPr/>
              <a:t>111</a:t>
            </a:fld>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5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C7463F7-CADA-4EDD-9CB9-4ACF5EEFDD0B}" type="slidenum">
              <a:rPr lang="en-US" smtClean="0"/>
              <a:pPr/>
              <a:t>112</a:t>
            </a:fld>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5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C7463F7-CADA-4EDD-9CB9-4ACF5EEFDD0B}" type="slidenum">
              <a:rPr lang="en-US" smtClean="0"/>
              <a:pPr/>
              <a:t>113</a:t>
            </a:fld>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5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C7463F7-CADA-4EDD-9CB9-4ACF5EEFDD0B}" type="slidenum">
              <a:rPr lang="en-US" smtClean="0"/>
              <a:pPr/>
              <a:t>114</a:t>
            </a:fld>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39A3D85A-5B47-4CBF-8915-9EF1D5E11633}" type="slidenum">
              <a:rPr lang="en-US" smtClean="0">
                <a:latin typeface="Arial" pitchFamily="34" charset="0"/>
              </a:rPr>
              <a:pPr/>
              <a:t>117</a:t>
            </a:fld>
            <a:endParaRPr lang="en-US" dirty="0" smtClean="0">
              <a:latin typeface="Arial" pitchFamily="34" charset="0"/>
            </a:endParaRP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C321C945-54BC-4B62-83D0-4A6129262F30}" type="slidenum">
              <a:rPr lang="en-US" smtClean="0">
                <a:latin typeface="Arial" pitchFamily="34" charset="0"/>
              </a:rPr>
              <a:pPr/>
              <a:t>9</a:t>
            </a:fld>
            <a:endParaRPr lang="en-US" dirty="0" smtClean="0">
              <a:latin typeface="Arial" pitchFamily="34" charset="0"/>
            </a:endParaRP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F75F2151-8DD5-4969-9AA6-F1C8B6BD7CCA}" type="slidenum">
              <a:rPr lang="en-US" smtClean="0">
                <a:latin typeface="Arial" pitchFamily="34" charset="0"/>
              </a:rPr>
              <a:pPr/>
              <a:t>10</a:t>
            </a:fld>
            <a:endParaRPr lang="en-US" dirty="0" smtClean="0">
              <a:latin typeface="Arial" pitchFamily="34" charset="0"/>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F9AE9F25-CB57-408F-8CA1-7C7C82398865}" type="slidenum">
              <a:rPr lang="en-US" smtClean="0">
                <a:latin typeface="Arial" pitchFamily="34" charset="0"/>
              </a:rPr>
              <a:pPr/>
              <a:t>11</a:t>
            </a:fld>
            <a:endParaRPr lang="en-US" dirty="0" smtClean="0">
              <a:latin typeface="Arial" pitchFamily="34" charset="0"/>
            </a:endParaRPr>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E7435382-DE17-48E8-86C9-1E800CB77760}" type="slidenum">
              <a:rPr lang="en-US" smtClean="0">
                <a:latin typeface="Arial" pitchFamily="34" charset="0"/>
              </a:rPr>
              <a:pPr/>
              <a:t>12</a:t>
            </a:fld>
            <a:endParaRPr lang="en-US" dirty="0" smtClean="0">
              <a:latin typeface="Arial" pitchFamily="34" charset="0"/>
            </a:endParaRP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6F793570-81CD-4EF0-B4D9-FAD4AD5B4F34}" type="slidenum">
              <a:rPr lang="en-US" smtClean="0">
                <a:latin typeface="Arial" pitchFamily="34" charset="0"/>
              </a:rPr>
              <a:pPr/>
              <a:t>13</a:t>
            </a:fld>
            <a:endParaRPr lang="en-US" dirty="0" smtClean="0">
              <a:latin typeface="Arial" pitchFamily="34" charset="0"/>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endParaRPr lang="en-US" sz="1000" dirty="0"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F597669B-8547-4C2A-9D78-2884129E7B1B}" type="slidenum">
              <a:rPr lang="en-US" smtClean="0">
                <a:latin typeface="Arial" pitchFamily="34" charset="0"/>
              </a:rPr>
              <a:pPr/>
              <a:t>14</a:t>
            </a:fld>
            <a:endParaRPr lang="en-US" dirty="0" smtClean="0">
              <a:latin typeface="Arial" pitchFamily="34" charset="0"/>
            </a:endParaRPr>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8" descr="MCUL_pp_art"/>
          <p:cNvPicPr>
            <a:picLocks noChangeAspect="1" noChangeArrowheads="1"/>
          </p:cNvPicPr>
          <p:nvPr/>
        </p:nvPicPr>
        <p:blipFill>
          <a:blip r:embed="rId2"/>
          <a:srcRect/>
          <a:stretch>
            <a:fillRect/>
          </a:stretch>
        </p:blipFill>
        <p:spPr bwMode="auto">
          <a:xfrm>
            <a:off x="0" y="0"/>
            <a:ext cx="10058400" cy="7772400"/>
          </a:xfrm>
          <a:prstGeom prst="rect">
            <a:avLst/>
          </a:prstGeom>
          <a:noFill/>
          <a:ln w="9525">
            <a:noFill/>
            <a:miter lim="800000"/>
            <a:headEnd/>
            <a:tailEnd/>
          </a:ln>
        </p:spPr>
      </p:pic>
      <p:sp>
        <p:nvSpPr>
          <p:cNvPr id="26627" name="Rectangle 3"/>
          <p:cNvSpPr>
            <a:spLocks noGrp="1" noChangeArrowheads="1"/>
          </p:cNvSpPr>
          <p:nvPr>
            <p:ph type="ctrTitle"/>
          </p:nvPr>
        </p:nvSpPr>
        <p:spPr>
          <a:xfrm>
            <a:off x="428625" y="2041525"/>
            <a:ext cx="7208838" cy="690563"/>
          </a:xfrm>
        </p:spPr>
        <p:txBody>
          <a:bodyPr/>
          <a:lstStyle>
            <a:lvl1pPr>
              <a:defRPr/>
            </a:lvl1pPr>
          </a:lstStyle>
          <a:p>
            <a:r>
              <a:rPr lang="en-US"/>
              <a:t>Click to edit Master title style</a:t>
            </a:r>
          </a:p>
        </p:txBody>
      </p:sp>
      <p:sp>
        <p:nvSpPr>
          <p:cNvPr id="26628" name="Rectangle 4"/>
          <p:cNvSpPr>
            <a:spLocks noGrp="1" noChangeArrowheads="1"/>
          </p:cNvSpPr>
          <p:nvPr>
            <p:ph type="subTitle" idx="1"/>
          </p:nvPr>
        </p:nvSpPr>
        <p:spPr>
          <a:xfrm>
            <a:off x="458788" y="2873375"/>
            <a:ext cx="5949950" cy="2849563"/>
          </a:xfrm>
        </p:spPr>
        <p:txBody>
          <a:bodyPr/>
          <a:lstStyle>
            <a:lvl1pPr marL="0" indent="0">
              <a:buFontTx/>
              <a:buNone/>
              <a:defRPr/>
            </a:lvl1pPr>
          </a:lstStyle>
          <a:p>
            <a:r>
              <a:rPr lang="en-US"/>
              <a:t>Click to edit Master subtitle style</a:t>
            </a:r>
          </a:p>
        </p:txBody>
      </p:sp>
      <p:sp>
        <p:nvSpPr>
          <p:cNvPr id="5" name="Rectangle 5"/>
          <p:cNvSpPr>
            <a:spLocks noGrp="1" noChangeArrowheads="1"/>
          </p:cNvSpPr>
          <p:nvPr>
            <p:ph type="sldNum" sz="quarter" idx="10"/>
          </p:nvPr>
        </p:nvSpPr>
        <p:spPr>
          <a:xfrm>
            <a:off x="7208838" y="7078663"/>
            <a:ext cx="2346325" cy="539750"/>
          </a:xfrm>
        </p:spPr>
        <p:txBody>
          <a:bodyPr/>
          <a:lstStyle>
            <a:lvl1pPr>
              <a:defRPr sz="1600"/>
            </a:lvl1pPr>
          </a:lstStyle>
          <a:p>
            <a:pPr>
              <a:defRPr/>
            </a:pPr>
            <a:fld id="{F46CE8D6-B03D-46B0-AFDC-467996336873}"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FC65156C-1007-4634-92C1-467894D19BB5}"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2500" y="1406525"/>
            <a:ext cx="2265363" cy="46561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1650" y="1406525"/>
            <a:ext cx="6648450" cy="46561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47676381-F501-49BB-8C68-29E936A391F5}"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514600" y="259080"/>
            <a:ext cx="7124700" cy="138176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502920" y="1813560"/>
            <a:ext cx="9052560" cy="5129425"/>
          </a:xfrm>
          <a:prstGeom prst="rect">
            <a:avLst/>
          </a:prstGeom>
        </p:spPr>
        <p:txBody>
          <a:bodyPr/>
          <a:lstStyle/>
          <a:p>
            <a:pPr lvl="0"/>
            <a:endParaRPr lang="en-US" noProof="0" dirty="0"/>
          </a:p>
        </p:txBody>
      </p:sp>
      <p:sp>
        <p:nvSpPr>
          <p:cNvPr id="4" name="Footer Placeholder 3"/>
          <p:cNvSpPr>
            <a:spLocks noGrp="1"/>
          </p:cNvSpPr>
          <p:nvPr>
            <p:ph type="ftr" sz="quarter" idx="10"/>
          </p:nvPr>
        </p:nvSpPr>
        <p:spPr>
          <a:xfrm>
            <a:off x="419100" y="7081838"/>
            <a:ext cx="3184525" cy="517525"/>
          </a:xfrm>
          <a:prstGeom prst="rect">
            <a:avLst/>
          </a:prstGeom>
        </p:spPr>
        <p:txBody>
          <a:bodyPr lIns="101882" tIns="50941" rIns="101882" bIns="50941"/>
          <a:lstStyle>
            <a:lvl1pPr>
              <a:defRPr>
                <a:latin typeface="Arial" charset="0"/>
              </a:defRPr>
            </a:lvl1pPr>
          </a:lstStyle>
          <a:p>
            <a:pPr>
              <a:defRPr/>
            </a:pP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754380" y="259080"/>
            <a:ext cx="854964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54380" y="1813560"/>
            <a:ext cx="4191000" cy="46634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113020" y="1813560"/>
            <a:ext cx="4191000" cy="4663440"/>
          </a:xfrm>
        </p:spPr>
        <p:txBody>
          <a:bodyPr/>
          <a:lstStyle/>
          <a:p>
            <a:pPr lvl="0"/>
            <a:endParaRPr lang="en-US" noProof="0" dirty="0"/>
          </a:p>
        </p:txBody>
      </p:sp>
      <p:sp>
        <p:nvSpPr>
          <p:cNvPr id="5" name="Date Placeholder 4"/>
          <p:cNvSpPr>
            <a:spLocks noGrp="1"/>
          </p:cNvSpPr>
          <p:nvPr>
            <p:ph type="dt" sz="half" idx="10"/>
          </p:nvPr>
        </p:nvSpPr>
        <p:spPr>
          <a:xfrm>
            <a:off x="754063" y="7081838"/>
            <a:ext cx="2095500" cy="517525"/>
          </a:xfrm>
          <a:prstGeom prst="rect">
            <a:avLst/>
          </a:prstGeom>
        </p:spPr>
        <p:txBody>
          <a:bodyPr lIns="101882" tIns="50941" rIns="101882" bIns="50941"/>
          <a:lstStyle>
            <a:lvl1pPr>
              <a:defRPr>
                <a:latin typeface="Arial" charset="0"/>
              </a:defRPr>
            </a:lvl1pPr>
          </a:lstStyle>
          <a:p>
            <a:pPr>
              <a:defRPr/>
            </a:pPr>
            <a:endParaRPr lang="en-US" dirty="0"/>
          </a:p>
        </p:txBody>
      </p:sp>
      <p:sp>
        <p:nvSpPr>
          <p:cNvPr id="6" name="Footer Placeholder 5"/>
          <p:cNvSpPr>
            <a:spLocks noGrp="1"/>
          </p:cNvSpPr>
          <p:nvPr>
            <p:ph type="ftr" sz="quarter" idx="11"/>
          </p:nvPr>
        </p:nvSpPr>
        <p:spPr>
          <a:xfrm>
            <a:off x="3436938" y="7081838"/>
            <a:ext cx="3184525" cy="517525"/>
          </a:xfrm>
          <a:prstGeom prst="rect">
            <a:avLst/>
          </a:prstGeom>
        </p:spPr>
        <p:txBody>
          <a:bodyPr lIns="101882" tIns="50941" rIns="101882" bIns="50941"/>
          <a:lstStyle>
            <a:lvl1pPr>
              <a:defRPr>
                <a:latin typeface="Arial" charset="0"/>
              </a:defRPr>
            </a:lvl1pPr>
          </a:lstStyle>
          <a:p>
            <a:pPr>
              <a:defRPr/>
            </a:pPr>
            <a:r>
              <a:rPr lang="en-US" dirty="0"/>
              <a:t>Counter Intelligence Associates</a:t>
            </a:r>
          </a:p>
        </p:txBody>
      </p:sp>
      <p:sp>
        <p:nvSpPr>
          <p:cNvPr id="7" name="Slide Number Placeholder 6"/>
          <p:cNvSpPr>
            <a:spLocks noGrp="1"/>
          </p:cNvSpPr>
          <p:nvPr>
            <p:ph type="sldNum" sz="quarter" idx="12"/>
          </p:nvPr>
        </p:nvSpPr>
        <p:spPr>
          <a:xfrm>
            <a:off x="7208838" y="7081838"/>
            <a:ext cx="2095500" cy="517525"/>
          </a:xfrm>
        </p:spPr>
        <p:txBody>
          <a:bodyPr/>
          <a:lstStyle>
            <a:lvl1pPr>
              <a:defRPr/>
            </a:lvl1pPr>
          </a:lstStyle>
          <a:p>
            <a:pPr>
              <a:defRPr/>
            </a:pPr>
            <a:fld id="{C600B8D4-7AB2-4BDD-8D24-E8712FE04CAB}"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1123DA2C-D8AA-460B-8CE7-32740C8BC10F}"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994275"/>
            <a:ext cx="8548687" cy="1544638"/>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5338" y="3294063"/>
            <a:ext cx="8548687" cy="170021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8B66352E-58F8-41DD-B4D6-4B5716009C92}"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5938" y="2436813"/>
            <a:ext cx="4449762" cy="362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8100" y="2436813"/>
            <a:ext cx="4449763" cy="362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AEFB12B2-1BCC-4CA3-9415-4B4B7ED35A70}"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51925" cy="1295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3238" y="1739900"/>
            <a:ext cx="4443412"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238" y="2465388"/>
            <a:ext cx="4443412"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10163" y="1739900"/>
            <a:ext cx="4445000"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0163" y="2465388"/>
            <a:ext cx="4445000"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B21FCA2D-3F35-4F9A-89D6-BF235B56AB83}"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34CD57D7-4CAB-448E-AF4F-BAA1307D2644}"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17312147-539F-46B6-BE9D-7CB2A44C8D12}"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9563"/>
            <a:ext cx="3308350" cy="13176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238" y="1627188"/>
            <a:ext cx="3308350" cy="53165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5BEBC2F3-0092-46EC-A135-4580A009B427}"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440363"/>
            <a:ext cx="6035675" cy="64293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675" y="693738"/>
            <a:ext cx="6035675" cy="4664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971675" y="6083300"/>
            <a:ext cx="6035675" cy="911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C4C8CF7-E0BD-4CD5-BF03-B36F9FAE6423}"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42" name="Picture 33" descr="MCUL_pp_art_p2"/>
          <p:cNvPicPr>
            <a:picLocks noChangeAspect="1" noChangeArrowheads="1"/>
          </p:cNvPicPr>
          <p:nvPr/>
        </p:nvPicPr>
        <p:blipFill>
          <a:blip r:embed="rId15"/>
          <a:srcRect/>
          <a:stretch>
            <a:fillRect/>
          </a:stretch>
        </p:blipFill>
        <p:spPr bwMode="auto">
          <a:xfrm>
            <a:off x="0" y="0"/>
            <a:ext cx="10058400" cy="7772400"/>
          </a:xfrm>
          <a:prstGeom prst="rect">
            <a:avLst/>
          </a:prstGeom>
          <a:noFill/>
          <a:ln w="9525">
            <a:noFill/>
            <a:miter lim="800000"/>
            <a:headEnd/>
            <a:tailEnd/>
          </a:ln>
        </p:spPr>
      </p:pic>
      <p:sp>
        <p:nvSpPr>
          <p:cNvPr id="10243" name="Rectangle 2"/>
          <p:cNvSpPr>
            <a:spLocks noGrp="1" noChangeArrowheads="1"/>
          </p:cNvSpPr>
          <p:nvPr>
            <p:ph type="title"/>
          </p:nvPr>
        </p:nvSpPr>
        <p:spPr bwMode="auto">
          <a:xfrm>
            <a:off x="501650" y="1406525"/>
            <a:ext cx="6789738" cy="950913"/>
          </a:xfrm>
          <a:prstGeom prst="rect">
            <a:avLst/>
          </a:prstGeom>
          <a:noFill/>
          <a:ln w="9525">
            <a:noFill/>
            <a:miter lim="800000"/>
            <a:headEnd/>
            <a:tailEnd/>
          </a:ln>
        </p:spPr>
        <p:txBody>
          <a:bodyPr vert="horz" wrap="square" lIns="101882" tIns="50941" rIns="101882" bIns="50941" numCol="1" anchor="ctr" anchorCtr="0" compatLnSpc="1">
            <a:prstTxWarp prst="textNoShape">
              <a:avLst/>
            </a:prstTxWarp>
          </a:bodyPr>
          <a:lstStyle/>
          <a:p>
            <a:pPr lvl="0"/>
            <a:r>
              <a:rPr lang="en-US" smtClean="0"/>
              <a:t>Click to edit Master title style</a:t>
            </a:r>
          </a:p>
        </p:txBody>
      </p:sp>
      <p:sp>
        <p:nvSpPr>
          <p:cNvPr id="10244" name="Rectangle 3"/>
          <p:cNvSpPr>
            <a:spLocks noGrp="1" noChangeArrowheads="1"/>
          </p:cNvSpPr>
          <p:nvPr>
            <p:ph type="body" idx="1"/>
          </p:nvPr>
        </p:nvSpPr>
        <p:spPr bwMode="auto">
          <a:xfrm>
            <a:off x="515938" y="2436813"/>
            <a:ext cx="9051925" cy="3625850"/>
          </a:xfrm>
          <a:prstGeom prst="rect">
            <a:avLst/>
          </a:prstGeom>
          <a:noFill/>
          <a:ln w="9525">
            <a:noFill/>
            <a:miter lim="800000"/>
            <a:headEnd/>
            <a:tailEnd/>
          </a:ln>
        </p:spPr>
        <p:txBody>
          <a:bodyPr vert="horz" wrap="square" lIns="101882" tIns="50941" rIns="101882" bIns="5094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606" name="Rectangle 6"/>
          <p:cNvSpPr>
            <a:spLocks noGrp="1" noChangeArrowheads="1"/>
          </p:cNvSpPr>
          <p:nvPr>
            <p:ph type="sldNum" sz="quarter" idx="4"/>
          </p:nvPr>
        </p:nvSpPr>
        <p:spPr bwMode="auto">
          <a:xfrm>
            <a:off x="8013700" y="7089775"/>
            <a:ext cx="1752600" cy="327025"/>
          </a:xfrm>
          <a:prstGeom prst="rect">
            <a:avLst/>
          </a:prstGeom>
          <a:noFill/>
          <a:ln w="9525">
            <a:noFill/>
            <a:miter lim="800000"/>
            <a:headEnd/>
            <a:tailEnd/>
          </a:ln>
          <a:effectLst/>
        </p:spPr>
        <p:txBody>
          <a:bodyPr vert="horz" wrap="square" lIns="101882" tIns="50941" rIns="101882" bIns="50941" numCol="1" anchor="t" anchorCtr="0" compatLnSpc="1">
            <a:prstTxWarp prst="textNoShape">
              <a:avLst/>
            </a:prstTxWarp>
          </a:bodyPr>
          <a:lstStyle>
            <a:lvl1pPr algn="r">
              <a:defRPr sz="1200">
                <a:latin typeface="Arial" charset="0"/>
              </a:defRPr>
            </a:lvl1pPr>
          </a:lstStyle>
          <a:p>
            <a:pPr>
              <a:defRPr/>
            </a:pPr>
            <a:fld id="{C2EEC05B-4942-4145-A413-65D6388036D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67"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8" r:id="rId12"/>
    <p:sldLayoutId id="2147483869" r:id="rId13"/>
  </p:sldLayoutIdLst>
  <p:txStyles>
    <p:titleStyle>
      <a:lvl1pPr algn="l" defTabSz="1019175" rtl="0" eaLnBrk="0" fontAlgn="base" hangingPunct="0">
        <a:spcBef>
          <a:spcPct val="0"/>
        </a:spcBef>
        <a:spcAft>
          <a:spcPct val="0"/>
        </a:spcAft>
        <a:defRPr sz="3600" b="1">
          <a:solidFill>
            <a:schemeClr val="tx1"/>
          </a:solidFill>
          <a:latin typeface="+mj-lt"/>
          <a:ea typeface="+mj-ea"/>
          <a:cs typeface="+mj-cs"/>
        </a:defRPr>
      </a:lvl1pPr>
      <a:lvl2pPr algn="l" defTabSz="1019175" rtl="0" eaLnBrk="0" fontAlgn="base" hangingPunct="0">
        <a:spcBef>
          <a:spcPct val="0"/>
        </a:spcBef>
        <a:spcAft>
          <a:spcPct val="0"/>
        </a:spcAft>
        <a:defRPr sz="3600" b="1">
          <a:solidFill>
            <a:schemeClr val="tx1"/>
          </a:solidFill>
          <a:latin typeface="Arial" charset="0"/>
        </a:defRPr>
      </a:lvl2pPr>
      <a:lvl3pPr algn="l" defTabSz="1019175" rtl="0" eaLnBrk="0" fontAlgn="base" hangingPunct="0">
        <a:spcBef>
          <a:spcPct val="0"/>
        </a:spcBef>
        <a:spcAft>
          <a:spcPct val="0"/>
        </a:spcAft>
        <a:defRPr sz="3600" b="1">
          <a:solidFill>
            <a:schemeClr val="tx1"/>
          </a:solidFill>
          <a:latin typeface="Arial" charset="0"/>
        </a:defRPr>
      </a:lvl3pPr>
      <a:lvl4pPr algn="l" defTabSz="1019175" rtl="0" eaLnBrk="0" fontAlgn="base" hangingPunct="0">
        <a:spcBef>
          <a:spcPct val="0"/>
        </a:spcBef>
        <a:spcAft>
          <a:spcPct val="0"/>
        </a:spcAft>
        <a:defRPr sz="3600" b="1">
          <a:solidFill>
            <a:schemeClr val="tx1"/>
          </a:solidFill>
          <a:latin typeface="Arial" charset="0"/>
        </a:defRPr>
      </a:lvl4pPr>
      <a:lvl5pPr algn="l" defTabSz="1019175" rtl="0" eaLnBrk="0" fontAlgn="base" hangingPunct="0">
        <a:spcBef>
          <a:spcPct val="0"/>
        </a:spcBef>
        <a:spcAft>
          <a:spcPct val="0"/>
        </a:spcAft>
        <a:defRPr sz="3600" b="1">
          <a:solidFill>
            <a:schemeClr val="tx1"/>
          </a:solidFill>
          <a:latin typeface="Arial" charset="0"/>
        </a:defRPr>
      </a:lvl5pPr>
      <a:lvl6pPr marL="457200" algn="l" defTabSz="1019175" rtl="0" fontAlgn="base">
        <a:spcBef>
          <a:spcPct val="0"/>
        </a:spcBef>
        <a:spcAft>
          <a:spcPct val="0"/>
        </a:spcAft>
        <a:defRPr sz="3600" b="1">
          <a:solidFill>
            <a:schemeClr val="tx1"/>
          </a:solidFill>
          <a:latin typeface="Arial" charset="0"/>
        </a:defRPr>
      </a:lvl6pPr>
      <a:lvl7pPr marL="914400" algn="l" defTabSz="1019175" rtl="0" fontAlgn="base">
        <a:spcBef>
          <a:spcPct val="0"/>
        </a:spcBef>
        <a:spcAft>
          <a:spcPct val="0"/>
        </a:spcAft>
        <a:defRPr sz="3600" b="1">
          <a:solidFill>
            <a:schemeClr val="tx1"/>
          </a:solidFill>
          <a:latin typeface="Arial" charset="0"/>
        </a:defRPr>
      </a:lvl7pPr>
      <a:lvl8pPr marL="1371600" algn="l" defTabSz="1019175" rtl="0" fontAlgn="base">
        <a:spcBef>
          <a:spcPct val="0"/>
        </a:spcBef>
        <a:spcAft>
          <a:spcPct val="0"/>
        </a:spcAft>
        <a:defRPr sz="3600" b="1">
          <a:solidFill>
            <a:schemeClr val="tx1"/>
          </a:solidFill>
          <a:latin typeface="Arial" charset="0"/>
        </a:defRPr>
      </a:lvl8pPr>
      <a:lvl9pPr marL="1828800" algn="l" defTabSz="1019175" rtl="0" fontAlgn="base">
        <a:spcBef>
          <a:spcPct val="0"/>
        </a:spcBef>
        <a:spcAft>
          <a:spcPct val="0"/>
        </a:spcAft>
        <a:defRPr sz="3600" b="1">
          <a:solidFill>
            <a:schemeClr val="tx1"/>
          </a:solidFill>
          <a:latin typeface="Arial" charset="0"/>
        </a:defRPr>
      </a:lvl9pPr>
    </p:titleStyle>
    <p:bodyStyle>
      <a:lvl1pPr marL="382588" indent="-382588" algn="l" defTabSz="1019175" rtl="0" eaLnBrk="0" fontAlgn="base" hangingPunct="0">
        <a:spcBef>
          <a:spcPct val="20000"/>
        </a:spcBef>
        <a:spcAft>
          <a:spcPct val="0"/>
        </a:spcAft>
        <a:buChar char="•"/>
        <a:defRPr sz="3100">
          <a:solidFill>
            <a:schemeClr val="tx1"/>
          </a:solidFill>
          <a:latin typeface="+mn-lt"/>
          <a:ea typeface="+mn-ea"/>
          <a:cs typeface="+mn-cs"/>
        </a:defRPr>
      </a:lvl1pPr>
      <a:lvl2pPr marL="827088" indent="-317500" algn="l" defTabSz="1019175" rtl="0" eaLnBrk="0" fontAlgn="base" hangingPunct="0">
        <a:spcBef>
          <a:spcPct val="20000"/>
        </a:spcBef>
        <a:spcAft>
          <a:spcPct val="0"/>
        </a:spcAft>
        <a:buChar char="–"/>
        <a:defRPr sz="2700">
          <a:solidFill>
            <a:schemeClr val="tx1"/>
          </a:solidFill>
          <a:latin typeface="+mn-lt"/>
        </a:defRPr>
      </a:lvl2pPr>
      <a:lvl3pPr marL="1273175" indent="-254000" algn="l" defTabSz="1019175" rtl="0" eaLnBrk="0" fontAlgn="base" hangingPunct="0">
        <a:spcBef>
          <a:spcPct val="20000"/>
        </a:spcBef>
        <a:spcAft>
          <a:spcPct val="0"/>
        </a:spcAft>
        <a:buChar char="•"/>
        <a:defRPr sz="2200">
          <a:solidFill>
            <a:schemeClr val="tx1"/>
          </a:solidFill>
          <a:latin typeface="+mn-lt"/>
        </a:defRPr>
      </a:lvl3pPr>
      <a:lvl4pPr marL="1782763" indent="-254000" algn="l" defTabSz="1019175" rtl="0" eaLnBrk="0" fontAlgn="base" hangingPunct="0">
        <a:spcBef>
          <a:spcPct val="20000"/>
        </a:spcBef>
        <a:spcAft>
          <a:spcPct val="0"/>
        </a:spcAft>
        <a:buChar char="–"/>
        <a:defRPr sz="2200">
          <a:solidFill>
            <a:schemeClr val="tx1"/>
          </a:solidFill>
          <a:latin typeface="+mn-lt"/>
        </a:defRPr>
      </a:lvl4pPr>
      <a:lvl5pPr marL="2292350" indent="-254000" algn="l" defTabSz="1019175" rtl="0" eaLnBrk="0" fontAlgn="base" hangingPunct="0">
        <a:spcBef>
          <a:spcPct val="20000"/>
        </a:spcBef>
        <a:spcAft>
          <a:spcPct val="0"/>
        </a:spcAft>
        <a:buChar char="»"/>
        <a:defRPr sz="2200">
          <a:solidFill>
            <a:schemeClr val="tx1"/>
          </a:solidFill>
          <a:latin typeface="+mn-lt"/>
        </a:defRPr>
      </a:lvl5pPr>
      <a:lvl6pPr marL="2749550" indent="-254000" algn="l" defTabSz="1019175" rtl="0" fontAlgn="base">
        <a:spcBef>
          <a:spcPct val="20000"/>
        </a:spcBef>
        <a:spcAft>
          <a:spcPct val="0"/>
        </a:spcAft>
        <a:buChar char="»"/>
        <a:defRPr sz="2200">
          <a:solidFill>
            <a:schemeClr val="tx1"/>
          </a:solidFill>
          <a:latin typeface="+mn-lt"/>
        </a:defRPr>
      </a:lvl6pPr>
      <a:lvl7pPr marL="3206750" indent="-254000" algn="l" defTabSz="1019175" rtl="0" fontAlgn="base">
        <a:spcBef>
          <a:spcPct val="20000"/>
        </a:spcBef>
        <a:spcAft>
          <a:spcPct val="0"/>
        </a:spcAft>
        <a:buChar char="»"/>
        <a:defRPr sz="2200">
          <a:solidFill>
            <a:schemeClr val="tx1"/>
          </a:solidFill>
          <a:latin typeface="+mn-lt"/>
        </a:defRPr>
      </a:lvl7pPr>
      <a:lvl8pPr marL="3663950" indent="-254000" algn="l" defTabSz="1019175" rtl="0" fontAlgn="base">
        <a:spcBef>
          <a:spcPct val="20000"/>
        </a:spcBef>
        <a:spcAft>
          <a:spcPct val="0"/>
        </a:spcAft>
        <a:buChar char="»"/>
        <a:defRPr sz="2200">
          <a:solidFill>
            <a:schemeClr val="tx1"/>
          </a:solidFill>
          <a:latin typeface="+mn-lt"/>
        </a:defRPr>
      </a:lvl8pPr>
      <a:lvl9pPr marL="4121150" indent="-254000" algn="l" defTabSz="1019175" rtl="0" fontAlgn="base">
        <a:spcBef>
          <a:spcPct val="20000"/>
        </a:spcBef>
        <a:spcAft>
          <a:spcPct val="0"/>
        </a:spcAft>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17.png"/><Relationship Id="rId4" Type="http://schemas.openxmlformats.org/officeDocument/2006/relationships/hyperlink" Target="file:///E:\CUBE%20TV%20%20Michigan%20Credit%20Union%20League%20Video%20Library.flv"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Balancing%20Act.flv"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2.xml"/><Relationship Id="rId1" Type="http://schemas.openxmlformats.org/officeDocument/2006/relationships/vmlDrawing" Target="../drawings/vmlDrawing6.vml"/></Relationships>
</file>

<file path=ppt/slides/_rels/slide42.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images.google.com/imgres?imgurl=www.uni-magdeburg.de/vfs2001/Coca-Cola.jpg&amp;imgrefurl=http://www.uni-magdeburg.de/vfs2001/sponsor.htm&amp;h=1181&amp;w=1179&amp;prev=/images?q=coca+cola&amp;start=40&amp;num=20&amp;hl=en&amp;sa=N"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hyperlink" Target="http://images.google.com/imgres?imgurl=www.gifs.net/animate/micky_ds.gif&amp;imgrefurl=http://home.talkcity.com/FerrariDr/idreamalot/&amp;h=180&amp;w=280&amp;prev=/images?q=mcdonald's&amp;start=40&amp;num=20&amp;hl=en&amp;sa=N" TargetMode="External"/><Relationship Id="rId13" Type="http://schemas.openxmlformats.org/officeDocument/2006/relationships/image" Target="../media/image46.jpeg"/><Relationship Id="rId3" Type="http://schemas.openxmlformats.org/officeDocument/2006/relationships/image" Target="../media/image41.jpeg"/><Relationship Id="rId7" Type="http://schemas.openxmlformats.org/officeDocument/2006/relationships/image" Target="../media/image43.png"/><Relationship Id="rId12" Type="http://schemas.openxmlformats.org/officeDocument/2006/relationships/hyperlink" Target="http://images.google.com/imgres?imgurl=www.dishnetwork.com/images/promotions/sears/espn.gif&amp;imgrefurl=http://www.dishnetwork.com/content/promotions/sears/index.shtml&amp;h=66&amp;w=264&amp;prev=/images?q=espn&amp;start=80&amp;num=20&amp;hl=en&amp;sa=N" TargetMode="External"/><Relationship Id="rId17" Type="http://schemas.openxmlformats.org/officeDocument/2006/relationships/image" Target="../media/image48.jpeg"/><Relationship Id="rId2" Type="http://schemas.openxmlformats.org/officeDocument/2006/relationships/hyperlink" Target="http://images.google.com/imgres?imgurl=www.uni-magdeburg.de/vfs2001/Coca-Cola.jpg&amp;imgrefurl=http://www.uni-magdeburg.de/vfs2001/sponsor.htm&amp;h=1181&amp;w=1179&amp;prev=/images?q=coca+cola&amp;start=40&amp;num=20&amp;hl=en&amp;sa=N" TargetMode="External"/><Relationship Id="rId16" Type="http://schemas.openxmlformats.org/officeDocument/2006/relationships/hyperlink" Target="http://images.google.com/imgres?imgurl=arizonabikeweek.com/images/Harley-Davidson.gif&amp;imgrefurl=http://arizonabikeweek.com/raffle.htm&amp;h=254&amp;w=329&amp;prev=/images?q=harley+davidson&amp;svnum=20&amp;hl=en&amp;lr=&amp;ie=UTF-8&amp;newwindow=1&amp;sa=N" TargetMode="External"/><Relationship Id="rId1" Type="http://schemas.openxmlformats.org/officeDocument/2006/relationships/slideLayout" Target="../slideLayouts/slideLayout6.xml"/><Relationship Id="rId6" Type="http://schemas.openxmlformats.org/officeDocument/2006/relationships/hyperlink" Target="http://www.cjr.org/owners/images/disney.gif" TargetMode="External"/><Relationship Id="rId11" Type="http://schemas.openxmlformats.org/officeDocument/2006/relationships/image" Target="../media/image45.png"/><Relationship Id="rId5" Type="http://schemas.openxmlformats.org/officeDocument/2006/relationships/image" Target="../media/image42.jpeg"/><Relationship Id="rId15" Type="http://schemas.openxmlformats.org/officeDocument/2006/relationships/image" Target="../media/image47.jpeg"/><Relationship Id="rId10" Type="http://schemas.openxmlformats.org/officeDocument/2006/relationships/hyperlink" Target="http://store.nordstrom.com/Default.asp?origin=tab-logo" TargetMode="External"/><Relationship Id="rId4" Type="http://schemas.openxmlformats.org/officeDocument/2006/relationships/hyperlink" Target="http://images.google.com/imgres?imgurl=www.bamadining.com/images/starbucks.gif&amp;imgrefurl=http://www.bamadining.com/starbucks.html&amp;h=225&amp;w=225&amp;prev=/images?q=starbucks&amp;num=20&amp;hl=en" TargetMode="External"/><Relationship Id="rId9" Type="http://schemas.openxmlformats.org/officeDocument/2006/relationships/image" Target="../media/image44.jpeg"/><Relationship Id="rId14" Type="http://schemas.openxmlformats.org/officeDocument/2006/relationships/hyperlink" Target="http://images.google.com/imgres?imgurl=www.cftrust.org.uk/nike.jpg&amp;imgrefurl=http://www.cftrust.org.uk/nike.htm&amp;h=145&amp;w=281&amp;prev=/images?q=nike&amp;start=80&amp;num=20&amp;hl=en&amp;sa=N"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7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8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9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1"/>
          <p:cNvSpPr>
            <a:spLocks noGrp="1" noChangeArrowheads="1"/>
          </p:cNvSpPr>
          <p:nvPr>
            <p:ph type="ctrTitle"/>
          </p:nvPr>
        </p:nvSpPr>
        <p:spPr>
          <a:xfrm>
            <a:off x="533400" y="2514600"/>
            <a:ext cx="9304338" cy="1295400"/>
          </a:xfrm>
        </p:spPr>
        <p:txBody>
          <a:bodyPr/>
          <a:lstStyle/>
          <a:p>
            <a:pPr algn="ctr" defTabSz="1017588"/>
            <a:r>
              <a:rPr lang="en-US" sz="4800" b="0" dirty="0" smtClean="0">
                <a:solidFill>
                  <a:srgbClr val="0070C0"/>
                </a:solidFill>
                <a:cs typeface="Tahoma" pitchFamily="34" charset="0"/>
              </a:rPr>
              <a:t>Role of the Board </a:t>
            </a:r>
            <a:br>
              <a:rPr lang="en-US" sz="4800" b="0" dirty="0" smtClean="0">
                <a:solidFill>
                  <a:srgbClr val="0070C0"/>
                </a:solidFill>
                <a:cs typeface="Tahoma" pitchFamily="34" charset="0"/>
              </a:rPr>
            </a:br>
            <a:r>
              <a:rPr lang="en-US" sz="4800" b="0" dirty="0" smtClean="0">
                <a:solidFill>
                  <a:srgbClr val="0070C0"/>
                </a:solidFill>
                <a:cs typeface="Tahoma" pitchFamily="34" charset="0"/>
              </a:rPr>
              <a:t>in the Current Economy</a:t>
            </a:r>
          </a:p>
        </p:txBody>
      </p:sp>
      <p:sp>
        <p:nvSpPr>
          <p:cNvPr id="71692" name="Rectangle 12"/>
          <p:cNvSpPr>
            <a:spLocks noGrp="1" noChangeArrowheads="1"/>
          </p:cNvSpPr>
          <p:nvPr>
            <p:ph type="subTitle" idx="1"/>
          </p:nvPr>
        </p:nvSpPr>
        <p:spPr>
          <a:xfrm>
            <a:off x="1524000" y="4343400"/>
            <a:ext cx="7208838" cy="1985963"/>
          </a:xfrm>
        </p:spPr>
        <p:txBody>
          <a:bodyPr/>
          <a:lstStyle/>
          <a:p>
            <a:pPr defTabSz="1019056">
              <a:defRPr/>
            </a:pPr>
            <a:endParaRPr lang="en-US" sz="3900" i="1" dirty="0" smtClean="0">
              <a:effectLst>
                <a:outerShdw blurRad="38100" dist="38100" dir="2700000" algn="tl">
                  <a:srgbClr val="000000"/>
                </a:outerShdw>
              </a:effectLst>
            </a:endParaRPr>
          </a:p>
          <a:p>
            <a:pPr algn="ctr" defTabSz="1019056">
              <a:defRPr/>
            </a:pPr>
            <a:r>
              <a:rPr lang="en-US" sz="3600" dirty="0" smtClean="0">
                <a:solidFill>
                  <a:srgbClr val="0070C0"/>
                </a:solidFill>
                <a:latin typeface="+mj-lt"/>
                <a:cs typeface="Tahoma" pitchFamily="34" charset="0"/>
              </a:rPr>
              <a:t>By: Mike Moyes of CUcorp-HRN</a:t>
            </a:r>
            <a:endParaRPr lang="en-US" sz="3600" dirty="0">
              <a:solidFill>
                <a:srgbClr val="0070C0"/>
              </a:solidFill>
              <a:latin typeface="+mj-lt"/>
              <a:cs typeface="Tahoma" pitchFamily="34" charset="0"/>
            </a:endParaRPr>
          </a:p>
        </p:txBody>
      </p:sp>
      <p:sp>
        <p:nvSpPr>
          <p:cNvPr id="15364" name="Footer Placeholder 4"/>
          <p:cNvSpPr>
            <a:spLocks noGrp="1"/>
          </p:cNvSpPr>
          <p:nvPr>
            <p:ph type="ftr" sz="quarter" idx="4294967295"/>
          </p:nvPr>
        </p:nvSpPr>
        <p:spPr bwMode="auto">
          <a:xfrm>
            <a:off x="0" y="7081838"/>
            <a:ext cx="3184525" cy="517525"/>
          </a:xfrm>
          <a:prstGeom prst="rect">
            <a:avLst/>
          </a:prstGeom>
          <a:noFill/>
          <a:ln>
            <a:miter lim="800000"/>
            <a:headEnd/>
            <a:tailEnd/>
          </a:ln>
        </p:spPr>
        <p:txBody>
          <a:bodyPr lIns="101882" tIns="50941" rIns="101882" bIns="50941"/>
          <a:lstStyle/>
          <a:p>
            <a:r>
              <a:rPr lang="en-US" dirty="0"/>
              <a:t>				</a:t>
            </a:r>
            <a:r>
              <a:rPr lang="en-US" dirty="0">
                <a:solidFill>
                  <a:srgbClr val="0070C0"/>
                </a:solidFill>
              </a:rPr>
              <a:t>.</a:t>
            </a:r>
          </a:p>
        </p:txBody>
      </p:sp>
      <p:pic>
        <p:nvPicPr>
          <p:cNvPr id="15366" name="Picture 37" descr="MCUL CUcorp Combo.jpg"/>
          <p:cNvPicPr>
            <a:picLocks noChangeAspect="1"/>
          </p:cNvPicPr>
          <p:nvPr/>
        </p:nvPicPr>
        <p:blipFill>
          <a:blip r:embed="rId2"/>
          <a:srcRect/>
          <a:stretch>
            <a:fillRect/>
          </a:stretch>
        </p:blipFill>
        <p:spPr bwMode="auto">
          <a:xfrm>
            <a:off x="6934200" y="7010400"/>
            <a:ext cx="2895600" cy="592138"/>
          </a:xfrm>
          <a:prstGeom prst="rect">
            <a:avLst/>
          </a:prstGeom>
          <a:noFill/>
          <a:ln w="9525">
            <a:noFill/>
            <a:miter lim="800000"/>
            <a:headEnd/>
            <a:tailEnd/>
          </a:ln>
        </p:spPr>
      </p:pic>
      <p:sp>
        <p:nvSpPr>
          <p:cNvPr id="25602" name="Rectangle 2"/>
          <p:cNvSpPr>
            <a:spLocks noChangeArrowheads="1"/>
          </p:cNvSpPr>
          <p:nvPr/>
        </p:nvSpPr>
        <p:spPr bwMode="auto">
          <a:xfrm>
            <a:off x="0" y="0"/>
            <a:ext cx="100584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6"/>
          <p:cNvSpPr>
            <a:spLocks noGrp="1"/>
          </p:cNvSpPr>
          <p:nvPr>
            <p:ph type="ctrTitle"/>
          </p:nvPr>
        </p:nvSpPr>
        <p:spPr>
          <a:xfrm>
            <a:off x="6705600" y="3810000"/>
            <a:ext cx="3352800" cy="690563"/>
          </a:xfrm>
        </p:spPr>
        <p:txBody>
          <a:bodyPr/>
          <a:lstStyle/>
          <a:p>
            <a:r>
              <a:rPr lang="en-US" dirty="0" smtClean="0"/>
              <a:t>Michigan CU Bankruptcy</a:t>
            </a:r>
          </a:p>
        </p:txBody>
      </p:sp>
      <p:pic>
        <p:nvPicPr>
          <p:cNvPr id="31748" name="Picture 37" descr="MCUL CUcorp Combo.jpg"/>
          <p:cNvPicPr>
            <a:picLocks noChangeAspect="1"/>
          </p:cNvPicPr>
          <p:nvPr/>
        </p:nvPicPr>
        <p:blipFill>
          <a:blip r:embed="rId3"/>
          <a:srcRect/>
          <a:stretch>
            <a:fillRect/>
          </a:stretch>
        </p:blipFill>
        <p:spPr bwMode="auto">
          <a:xfrm>
            <a:off x="6934200" y="7010400"/>
            <a:ext cx="2895600" cy="592138"/>
          </a:xfrm>
          <a:prstGeom prst="rect">
            <a:avLst/>
          </a:prstGeom>
          <a:noFill/>
          <a:ln w="9525">
            <a:noFill/>
            <a:miter lim="800000"/>
            <a:headEnd/>
            <a:tailEnd/>
          </a:ln>
        </p:spPr>
      </p:pic>
      <p:pic>
        <p:nvPicPr>
          <p:cNvPr id="181249" name="Chart 6"/>
          <p:cNvPicPr>
            <a:picLocks noChangeArrowheads="1"/>
          </p:cNvPicPr>
          <p:nvPr/>
        </p:nvPicPr>
        <p:blipFill>
          <a:blip r:embed="rId4"/>
          <a:srcRect/>
          <a:stretch>
            <a:fillRect/>
          </a:stretch>
        </p:blipFill>
        <p:spPr bwMode="auto">
          <a:xfrm>
            <a:off x="609600" y="2286000"/>
            <a:ext cx="5791200" cy="4572000"/>
          </a:xfrm>
          <a:prstGeom prst="rect">
            <a:avLst/>
          </a:prstGeom>
          <a:noFill/>
          <a:ln w="12700">
            <a:solidFill>
              <a:schemeClr val="tx1"/>
            </a:solidFill>
            <a:miter lim="800000"/>
            <a:headEnd/>
            <a:tailEnd/>
          </a:ln>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09600" y="1676400"/>
            <a:ext cx="8382000" cy="950913"/>
          </a:xfrm>
        </p:spPr>
        <p:txBody>
          <a:bodyPr/>
          <a:lstStyle/>
          <a:p>
            <a:pPr eaLnBrk="1" fontAlgn="auto" hangingPunct="1">
              <a:spcAft>
                <a:spcPts val="0"/>
              </a:spcAft>
              <a:defRPr/>
            </a:pPr>
            <a:r>
              <a:rPr lang="en-US" sz="2800" b="0" dirty="0" smtClean="0">
                <a:solidFill>
                  <a:schemeClr val="tx2">
                    <a:satMod val="130000"/>
                  </a:schemeClr>
                </a:solidFill>
              </a:rPr>
              <a:t>What effect does it have on the Board and CEO?</a:t>
            </a:r>
            <a:endParaRPr lang="en-US" sz="2800" b="0" dirty="0">
              <a:solidFill>
                <a:schemeClr val="tx2">
                  <a:satMod val="130000"/>
                </a:schemeClr>
              </a:solidFill>
            </a:endParaRPr>
          </a:p>
        </p:txBody>
      </p:sp>
      <p:sp>
        <p:nvSpPr>
          <p:cNvPr id="10243" name="Rectangle 3"/>
          <p:cNvSpPr>
            <a:spLocks noGrp="1" noChangeArrowheads="1"/>
          </p:cNvSpPr>
          <p:nvPr>
            <p:ph idx="1"/>
          </p:nvPr>
        </p:nvSpPr>
        <p:spPr>
          <a:xfrm>
            <a:off x="914400" y="2438400"/>
            <a:ext cx="8044973" cy="5701559"/>
          </a:xfrm>
        </p:spPr>
        <p:txBody>
          <a:bodyPr/>
          <a:lstStyle/>
          <a:p>
            <a:pPr eaLnBrk="1" hangingPunct="1">
              <a:lnSpc>
                <a:spcPct val="80000"/>
              </a:lnSpc>
              <a:buFont typeface="Wingdings" pitchFamily="2" charset="2"/>
              <a:buChar char="Ø"/>
            </a:pPr>
            <a:endParaRPr lang="en-US" sz="2800" dirty="0" smtClean="0"/>
          </a:p>
          <a:p>
            <a:pPr eaLnBrk="1" hangingPunct="1">
              <a:lnSpc>
                <a:spcPct val="80000"/>
              </a:lnSpc>
              <a:buFont typeface="Wingdings" pitchFamily="2" charset="2"/>
              <a:buChar char="Ø"/>
            </a:pPr>
            <a:r>
              <a:rPr lang="en-US" sz="2800" dirty="0" smtClean="0"/>
              <a:t>Survey’s show that successful and satisfied boards have several things in common:</a:t>
            </a:r>
          </a:p>
          <a:p>
            <a:pPr eaLnBrk="1" hangingPunct="1">
              <a:lnSpc>
                <a:spcPct val="80000"/>
              </a:lnSpc>
              <a:buFont typeface="Wingdings" pitchFamily="2" charset="2"/>
              <a:buChar char="Ø"/>
            </a:pPr>
            <a:endParaRPr lang="en-US" sz="2800" dirty="0" smtClean="0"/>
          </a:p>
          <a:p>
            <a:pPr eaLnBrk="1" hangingPunct="1">
              <a:lnSpc>
                <a:spcPct val="80000"/>
              </a:lnSpc>
              <a:buFont typeface="Wingdings" pitchFamily="2" charset="2"/>
              <a:buChar char="Ø"/>
            </a:pPr>
            <a:r>
              <a:rPr lang="en-US" sz="2800" dirty="0" smtClean="0"/>
              <a:t>Focus on Strategic Planning (The Big Picture)</a:t>
            </a:r>
          </a:p>
          <a:p>
            <a:pPr eaLnBrk="1" hangingPunct="1">
              <a:lnSpc>
                <a:spcPct val="80000"/>
              </a:lnSpc>
              <a:buFont typeface="Wingdings" pitchFamily="2" charset="2"/>
              <a:buChar char="Ø"/>
            </a:pPr>
            <a:r>
              <a:rPr lang="en-US" sz="2800" dirty="0" smtClean="0"/>
              <a:t>Knowledge of CEO and Board Roles</a:t>
            </a:r>
          </a:p>
          <a:p>
            <a:pPr eaLnBrk="1" hangingPunct="1">
              <a:lnSpc>
                <a:spcPct val="80000"/>
              </a:lnSpc>
              <a:buFont typeface="Wingdings" pitchFamily="2" charset="2"/>
              <a:buChar char="Ø"/>
            </a:pPr>
            <a:r>
              <a:rPr lang="en-US" sz="2800" dirty="0" smtClean="0"/>
              <a:t>Detailed Policies</a:t>
            </a:r>
          </a:p>
          <a:p>
            <a:pPr eaLnBrk="1" hangingPunct="1">
              <a:lnSpc>
                <a:spcPct val="80000"/>
              </a:lnSpc>
              <a:buFont typeface="Wingdings" pitchFamily="2" charset="2"/>
              <a:buChar char="Ø"/>
            </a:pPr>
            <a:r>
              <a:rPr lang="en-US" sz="2800" dirty="0" smtClean="0"/>
              <a:t>Members Service focus</a:t>
            </a:r>
          </a:p>
          <a:p>
            <a:pPr eaLnBrk="1" hangingPunct="1">
              <a:lnSpc>
                <a:spcPct val="80000"/>
              </a:lnSpc>
              <a:buFont typeface="Wingdings" pitchFamily="2" charset="2"/>
              <a:buChar char="Ø"/>
            </a:pPr>
            <a:r>
              <a:rPr lang="en-US" sz="2800" dirty="0" smtClean="0"/>
              <a:t>Community Representation</a:t>
            </a:r>
          </a:p>
          <a:p>
            <a:pPr eaLnBrk="1" hangingPunct="1">
              <a:buFont typeface="Wingdings" pitchFamily="2" charset="2"/>
              <a:buChar char="Ø"/>
            </a:pPr>
            <a:endParaRPr lang="en-US" sz="2800" dirty="0" smtClean="0"/>
          </a:p>
        </p:txBody>
      </p:sp>
      <p:sp>
        <p:nvSpPr>
          <p:cNvPr id="4" name="TextBox 3"/>
          <p:cNvSpPr txBox="1"/>
          <p:nvPr/>
        </p:nvSpPr>
        <p:spPr>
          <a:xfrm>
            <a:off x="914400" y="762000"/>
            <a:ext cx="7520007" cy="646331"/>
          </a:xfrm>
          <a:prstGeom prst="rect">
            <a:avLst/>
          </a:prstGeom>
          <a:noFill/>
        </p:spPr>
        <p:txBody>
          <a:bodyPr wrap="none" rtlCol="0">
            <a:spAutoFit/>
          </a:bodyPr>
          <a:lstStyle/>
          <a:p>
            <a:r>
              <a:rPr lang="en-US" sz="3600" dirty="0" smtClean="0">
                <a:latin typeface="+mj-lt"/>
                <a:cs typeface="Tahoma" pitchFamily="34" charset="0"/>
              </a:rPr>
              <a:t>6. Cutting-Edge Board Governance </a:t>
            </a:r>
            <a:endParaRPr lang="en-US" sz="3600" dirty="0">
              <a:latin typeface="+mj-lt"/>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09600" y="1676400"/>
            <a:ext cx="8382000" cy="950913"/>
          </a:xfrm>
        </p:spPr>
        <p:txBody>
          <a:bodyPr/>
          <a:lstStyle/>
          <a:p>
            <a:pPr eaLnBrk="1" fontAlgn="auto" hangingPunct="1">
              <a:spcAft>
                <a:spcPts val="0"/>
              </a:spcAft>
              <a:defRPr/>
            </a:pPr>
            <a:r>
              <a:rPr lang="en-US" sz="2800" b="0" dirty="0" smtClean="0">
                <a:solidFill>
                  <a:schemeClr val="tx2">
                    <a:satMod val="130000"/>
                  </a:schemeClr>
                </a:solidFill>
              </a:rPr>
              <a:t>What effect does it have on the Board and CEO?</a:t>
            </a:r>
            <a:endParaRPr lang="en-US" sz="2800" b="0" dirty="0">
              <a:solidFill>
                <a:schemeClr val="tx2">
                  <a:satMod val="130000"/>
                </a:schemeClr>
              </a:solidFill>
            </a:endParaRPr>
          </a:p>
        </p:txBody>
      </p:sp>
      <p:sp>
        <p:nvSpPr>
          <p:cNvPr id="10243" name="Rectangle 3"/>
          <p:cNvSpPr>
            <a:spLocks noGrp="1" noChangeArrowheads="1"/>
          </p:cNvSpPr>
          <p:nvPr>
            <p:ph idx="1"/>
          </p:nvPr>
        </p:nvSpPr>
        <p:spPr>
          <a:xfrm>
            <a:off x="914400" y="2438400"/>
            <a:ext cx="8044973" cy="5701559"/>
          </a:xfrm>
        </p:spPr>
        <p:txBody>
          <a:bodyPr/>
          <a:lstStyle/>
          <a:p>
            <a:pPr eaLnBrk="1" hangingPunct="1">
              <a:lnSpc>
                <a:spcPct val="80000"/>
              </a:lnSpc>
              <a:buFont typeface="Wingdings" pitchFamily="2" charset="2"/>
              <a:buChar char="Ø"/>
            </a:pPr>
            <a:endParaRPr lang="en-US" sz="2800" dirty="0" smtClean="0"/>
          </a:p>
          <a:p>
            <a:pPr eaLnBrk="1" hangingPunct="1">
              <a:lnSpc>
                <a:spcPct val="80000"/>
              </a:lnSpc>
              <a:buFont typeface="Wingdings" pitchFamily="2" charset="2"/>
              <a:buChar char="Ø"/>
            </a:pPr>
            <a:r>
              <a:rPr lang="en-US" sz="2800" dirty="0" smtClean="0"/>
              <a:t>Survey’s show that successful and satisfied boards have several things in common:</a:t>
            </a:r>
          </a:p>
          <a:p>
            <a:pPr eaLnBrk="1" hangingPunct="1">
              <a:lnSpc>
                <a:spcPct val="80000"/>
              </a:lnSpc>
              <a:buFont typeface="Wingdings" pitchFamily="2" charset="2"/>
              <a:buChar char="Ø"/>
            </a:pPr>
            <a:endParaRPr lang="en-US" sz="2800" dirty="0" smtClean="0"/>
          </a:p>
          <a:p>
            <a:pPr eaLnBrk="1" hangingPunct="1">
              <a:lnSpc>
                <a:spcPct val="80000"/>
              </a:lnSpc>
              <a:buFont typeface="Wingdings" pitchFamily="2" charset="2"/>
              <a:buChar char="Ø"/>
            </a:pPr>
            <a:r>
              <a:rPr lang="en-US" sz="2800" dirty="0" smtClean="0"/>
              <a:t>Clear Agenda</a:t>
            </a:r>
          </a:p>
          <a:p>
            <a:pPr eaLnBrk="1" hangingPunct="1">
              <a:lnSpc>
                <a:spcPct val="80000"/>
              </a:lnSpc>
              <a:buFont typeface="Wingdings" pitchFamily="2" charset="2"/>
              <a:buChar char="Ø"/>
            </a:pPr>
            <a:r>
              <a:rPr lang="en-US" sz="2800" dirty="0" smtClean="0"/>
              <a:t>Communication</a:t>
            </a:r>
          </a:p>
          <a:p>
            <a:pPr eaLnBrk="1" hangingPunct="1">
              <a:lnSpc>
                <a:spcPct val="80000"/>
              </a:lnSpc>
              <a:buFont typeface="Wingdings" pitchFamily="2" charset="2"/>
              <a:buChar char="Ø"/>
            </a:pPr>
            <a:r>
              <a:rPr lang="en-US" sz="2800" dirty="0" smtClean="0"/>
              <a:t>Lack of Micromanaging</a:t>
            </a:r>
          </a:p>
          <a:p>
            <a:pPr eaLnBrk="1" hangingPunct="1">
              <a:lnSpc>
                <a:spcPct val="80000"/>
              </a:lnSpc>
              <a:buFont typeface="Wingdings" pitchFamily="2" charset="2"/>
              <a:buChar char="Ø"/>
            </a:pPr>
            <a:r>
              <a:rPr lang="en-US" sz="2800" dirty="0" smtClean="0"/>
              <a:t>Common Trust</a:t>
            </a:r>
          </a:p>
          <a:p>
            <a:pPr eaLnBrk="1" hangingPunct="1">
              <a:lnSpc>
                <a:spcPct val="80000"/>
              </a:lnSpc>
              <a:buFont typeface="Wingdings" pitchFamily="2" charset="2"/>
              <a:buChar char="Ø"/>
            </a:pPr>
            <a:r>
              <a:rPr lang="en-US" sz="2800" dirty="0" smtClean="0"/>
              <a:t>Focus on Priorities</a:t>
            </a:r>
          </a:p>
          <a:p>
            <a:pPr eaLnBrk="1" hangingPunct="1">
              <a:buFont typeface="Wingdings" pitchFamily="2" charset="2"/>
              <a:buChar char="Ø"/>
            </a:pPr>
            <a:endParaRPr lang="en-US" sz="2800" dirty="0" smtClean="0"/>
          </a:p>
        </p:txBody>
      </p:sp>
      <p:sp>
        <p:nvSpPr>
          <p:cNvPr id="4" name="TextBox 3"/>
          <p:cNvSpPr txBox="1"/>
          <p:nvPr/>
        </p:nvSpPr>
        <p:spPr>
          <a:xfrm>
            <a:off x="914400" y="762000"/>
            <a:ext cx="7520007" cy="646331"/>
          </a:xfrm>
          <a:prstGeom prst="rect">
            <a:avLst/>
          </a:prstGeom>
          <a:noFill/>
        </p:spPr>
        <p:txBody>
          <a:bodyPr wrap="none" rtlCol="0">
            <a:spAutoFit/>
          </a:bodyPr>
          <a:lstStyle/>
          <a:p>
            <a:r>
              <a:rPr lang="en-US" sz="3600" dirty="0" smtClean="0">
                <a:latin typeface="+mj-lt"/>
                <a:cs typeface="Tahoma" pitchFamily="34" charset="0"/>
              </a:rPr>
              <a:t>6. Cutting-Edge Board Governance </a:t>
            </a:r>
            <a:endParaRPr lang="en-US" sz="3600" dirty="0">
              <a:latin typeface="+mj-lt"/>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501650" y="1406525"/>
            <a:ext cx="8947150" cy="950913"/>
          </a:xfrm>
        </p:spPr>
        <p:txBody>
          <a:bodyPr/>
          <a:lstStyle/>
          <a:p>
            <a:pPr eaLnBrk="1" fontAlgn="auto" hangingPunct="1">
              <a:spcAft>
                <a:spcPts val="0"/>
              </a:spcAft>
              <a:defRPr/>
            </a:pPr>
            <a:r>
              <a:rPr lang="en-US" b="0" dirty="0" smtClean="0">
                <a:solidFill>
                  <a:schemeClr val="tx2">
                    <a:satMod val="130000"/>
                  </a:schemeClr>
                </a:solidFill>
              </a:rPr>
              <a:t>6. Cutting-Edge Board Governance</a:t>
            </a:r>
            <a:r>
              <a:rPr lang="en-US" b="0" dirty="0">
                <a:solidFill>
                  <a:schemeClr val="tx2">
                    <a:satMod val="130000"/>
                  </a:schemeClr>
                </a:solidFill>
              </a:rPr>
              <a:t>?</a:t>
            </a:r>
          </a:p>
        </p:txBody>
      </p:sp>
      <p:sp>
        <p:nvSpPr>
          <p:cNvPr id="16387" name="Rectangle 3"/>
          <p:cNvSpPr>
            <a:spLocks noGrp="1" noChangeArrowheads="1"/>
          </p:cNvSpPr>
          <p:nvPr>
            <p:ph idx="1"/>
          </p:nvPr>
        </p:nvSpPr>
        <p:spPr/>
        <p:txBody>
          <a:bodyPr/>
          <a:lstStyle/>
          <a:p>
            <a:pPr eaLnBrk="1" hangingPunct="1">
              <a:buFont typeface="Wingdings" pitchFamily="2" charset="2"/>
              <a:buChar char="Ø"/>
            </a:pPr>
            <a:endParaRPr lang="en-US" dirty="0" smtClean="0"/>
          </a:p>
          <a:p>
            <a:pPr eaLnBrk="1" hangingPunct="1">
              <a:buFont typeface="Wingdings" pitchFamily="2" charset="2"/>
              <a:buChar char="Ø"/>
            </a:pPr>
            <a:r>
              <a:rPr lang="en-US" dirty="0" smtClean="0"/>
              <a:t>“Reduced to its minimum, the purpose of governance is to ensure, on behalf of members, that a credit union achieves what it should achieve while avoiding those behaviors and situations that should be avoided.”</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066800" y="1447800"/>
            <a:ext cx="8153400" cy="950913"/>
          </a:xfrm>
        </p:spPr>
        <p:txBody>
          <a:bodyPr/>
          <a:lstStyle/>
          <a:p>
            <a:pPr eaLnBrk="1" fontAlgn="auto" hangingPunct="1">
              <a:spcAft>
                <a:spcPts val="0"/>
              </a:spcAft>
              <a:defRPr/>
            </a:pPr>
            <a:r>
              <a:rPr lang="en-US" sz="2800" b="0" u="sng" dirty="0" smtClean="0">
                <a:solidFill>
                  <a:schemeClr val="tx2">
                    <a:satMod val="130000"/>
                  </a:schemeClr>
                </a:solidFill>
              </a:rPr>
              <a:t>What is the Carver Board Governance Model?</a:t>
            </a:r>
            <a:endParaRPr lang="en-US" sz="2800" b="0" u="sng" dirty="0">
              <a:solidFill>
                <a:schemeClr val="tx2">
                  <a:satMod val="130000"/>
                </a:schemeClr>
              </a:solidFill>
            </a:endParaRPr>
          </a:p>
        </p:txBody>
      </p:sp>
      <p:sp>
        <p:nvSpPr>
          <p:cNvPr id="10243" name="Rectangle 3"/>
          <p:cNvSpPr>
            <a:spLocks noGrp="1" noChangeArrowheads="1"/>
          </p:cNvSpPr>
          <p:nvPr>
            <p:ph idx="1"/>
          </p:nvPr>
        </p:nvSpPr>
        <p:spPr>
          <a:xfrm>
            <a:off x="914400" y="2286000"/>
            <a:ext cx="8044973" cy="5701559"/>
          </a:xfrm>
        </p:spPr>
        <p:txBody>
          <a:bodyPr/>
          <a:lstStyle/>
          <a:p>
            <a:pPr eaLnBrk="1" hangingPunct="1">
              <a:buFont typeface="Wingdings" pitchFamily="2" charset="2"/>
              <a:buChar char="Ø"/>
            </a:pPr>
            <a:r>
              <a:rPr lang="en-US" sz="2800" dirty="0" smtClean="0"/>
              <a:t>The Model is a theory and set of practices for all non-profit boards.</a:t>
            </a:r>
          </a:p>
          <a:p>
            <a:pPr eaLnBrk="1" hangingPunct="1">
              <a:buFont typeface="Wingdings" pitchFamily="2" charset="2"/>
              <a:buChar char="Ø"/>
            </a:pPr>
            <a:r>
              <a:rPr lang="en-US" sz="2800" dirty="0" smtClean="0"/>
              <a:t>It allows you to enhance your ability to set direction for the credit union.</a:t>
            </a:r>
          </a:p>
          <a:p>
            <a:pPr eaLnBrk="1" hangingPunct="1">
              <a:buFont typeface="Wingdings" pitchFamily="2" charset="2"/>
              <a:buChar char="Ø"/>
            </a:pPr>
            <a:r>
              <a:rPr lang="en-US" sz="2800" dirty="0" smtClean="0"/>
              <a:t>Policies are re-written detailing the Board and the CEO’s role and responsibilities.</a:t>
            </a:r>
          </a:p>
          <a:p>
            <a:pPr eaLnBrk="1" hangingPunct="1">
              <a:buFont typeface="Wingdings" pitchFamily="2" charset="2"/>
              <a:buChar char="Ø"/>
            </a:pPr>
            <a:r>
              <a:rPr lang="en-US" sz="2800" dirty="0" smtClean="0"/>
              <a:t>The Policies can written in great detail or less detail depending on your credit union’s culture. </a:t>
            </a:r>
          </a:p>
          <a:p>
            <a:pPr eaLnBrk="1" hangingPunct="1">
              <a:buFont typeface="Wingdings" pitchFamily="2" charset="2"/>
              <a:buChar char="Ø"/>
            </a:pPr>
            <a:endParaRPr lang="en-US" sz="2800" dirty="0" smtClean="0"/>
          </a:p>
        </p:txBody>
      </p:sp>
      <p:sp>
        <p:nvSpPr>
          <p:cNvPr id="4" name="TextBox 3"/>
          <p:cNvSpPr txBox="1"/>
          <p:nvPr/>
        </p:nvSpPr>
        <p:spPr>
          <a:xfrm>
            <a:off x="914400" y="762000"/>
            <a:ext cx="7520007" cy="646331"/>
          </a:xfrm>
          <a:prstGeom prst="rect">
            <a:avLst/>
          </a:prstGeom>
          <a:noFill/>
        </p:spPr>
        <p:txBody>
          <a:bodyPr wrap="none" rtlCol="0">
            <a:spAutoFit/>
          </a:bodyPr>
          <a:lstStyle/>
          <a:p>
            <a:r>
              <a:rPr lang="en-US" sz="3600" dirty="0" smtClean="0">
                <a:latin typeface="+mj-lt"/>
                <a:cs typeface="Tahoma" pitchFamily="34" charset="0"/>
              </a:rPr>
              <a:t>6. Cutting-Edge Board Governance </a:t>
            </a:r>
            <a:endParaRPr lang="en-US" sz="3600" dirty="0">
              <a:latin typeface="+mj-lt"/>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882650" y="1447800"/>
            <a:ext cx="8566150" cy="950913"/>
          </a:xfrm>
        </p:spPr>
        <p:txBody>
          <a:bodyPr/>
          <a:lstStyle/>
          <a:p>
            <a:pPr eaLnBrk="1" fontAlgn="auto" hangingPunct="1">
              <a:spcAft>
                <a:spcPts val="0"/>
              </a:spcAft>
              <a:defRPr/>
            </a:pPr>
            <a:r>
              <a:rPr lang="en-US" sz="2800" b="0" u="sng" dirty="0" smtClean="0">
                <a:solidFill>
                  <a:schemeClr val="tx2">
                    <a:satMod val="130000"/>
                  </a:schemeClr>
                </a:solidFill>
              </a:rPr>
              <a:t>What is the Carver Board Governance Model?</a:t>
            </a:r>
            <a:endParaRPr lang="en-US" sz="2800" b="0" u="sng" dirty="0">
              <a:solidFill>
                <a:schemeClr val="tx2">
                  <a:satMod val="130000"/>
                </a:schemeClr>
              </a:solidFill>
            </a:endParaRPr>
          </a:p>
        </p:txBody>
      </p:sp>
      <p:sp>
        <p:nvSpPr>
          <p:cNvPr id="10243" name="Rectangle 3"/>
          <p:cNvSpPr>
            <a:spLocks noGrp="1" noChangeArrowheads="1"/>
          </p:cNvSpPr>
          <p:nvPr>
            <p:ph idx="1"/>
          </p:nvPr>
        </p:nvSpPr>
        <p:spPr>
          <a:xfrm>
            <a:off x="914400" y="2514600"/>
            <a:ext cx="8044973" cy="5701559"/>
          </a:xfrm>
        </p:spPr>
        <p:txBody>
          <a:bodyPr/>
          <a:lstStyle/>
          <a:p>
            <a:pPr eaLnBrk="1" hangingPunct="1">
              <a:buFont typeface="Wingdings" pitchFamily="2" charset="2"/>
              <a:buChar char="Ø"/>
            </a:pPr>
            <a:r>
              <a:rPr lang="en-US" sz="2800" dirty="0" smtClean="0"/>
              <a:t>It allows the Board and CEO to focus on the purpose of the credit union.</a:t>
            </a:r>
          </a:p>
          <a:p>
            <a:pPr eaLnBrk="1" hangingPunct="1">
              <a:buFont typeface="Wingdings" pitchFamily="2" charset="2"/>
              <a:buChar char="Ø"/>
            </a:pPr>
            <a:r>
              <a:rPr lang="en-US" sz="2800" dirty="0" smtClean="0"/>
              <a:t>Your credit union was organized by the members for their benefit.</a:t>
            </a:r>
          </a:p>
          <a:p>
            <a:pPr eaLnBrk="1" hangingPunct="1">
              <a:buFont typeface="Wingdings" pitchFamily="2" charset="2"/>
              <a:buChar char="Ø"/>
            </a:pPr>
            <a:r>
              <a:rPr lang="en-US" sz="2800" dirty="0" smtClean="0"/>
              <a:t>The Model allows you to focus more on how members will be served and what benefits they will receive.</a:t>
            </a:r>
          </a:p>
          <a:p>
            <a:pPr eaLnBrk="1" hangingPunct="1">
              <a:buFont typeface="Wingdings" pitchFamily="2" charset="2"/>
              <a:buChar char="Ø"/>
            </a:pPr>
            <a:endParaRPr lang="en-US" sz="2800" dirty="0" smtClean="0"/>
          </a:p>
        </p:txBody>
      </p:sp>
      <p:sp>
        <p:nvSpPr>
          <p:cNvPr id="4" name="TextBox 3"/>
          <p:cNvSpPr txBox="1"/>
          <p:nvPr/>
        </p:nvSpPr>
        <p:spPr>
          <a:xfrm>
            <a:off x="914400" y="762000"/>
            <a:ext cx="7520007" cy="646331"/>
          </a:xfrm>
          <a:prstGeom prst="rect">
            <a:avLst/>
          </a:prstGeom>
          <a:noFill/>
        </p:spPr>
        <p:txBody>
          <a:bodyPr wrap="none" rtlCol="0">
            <a:spAutoFit/>
          </a:bodyPr>
          <a:lstStyle/>
          <a:p>
            <a:r>
              <a:rPr lang="en-US" sz="3600" dirty="0" smtClean="0">
                <a:latin typeface="+mn-lt"/>
                <a:cs typeface="Tahoma" pitchFamily="34" charset="0"/>
              </a:rPr>
              <a:t>6. Cutting-Edge Board Governance </a:t>
            </a:r>
            <a:endParaRPr lang="en-US" sz="3600" dirty="0">
              <a:latin typeface="+mn-lt"/>
            </a:endParaRP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01650" y="1406525"/>
            <a:ext cx="9175750" cy="950913"/>
          </a:xfrm>
        </p:spPr>
        <p:txBody>
          <a:bodyPr/>
          <a:lstStyle/>
          <a:p>
            <a:pPr eaLnBrk="1" fontAlgn="auto" hangingPunct="1">
              <a:spcAft>
                <a:spcPts val="0"/>
              </a:spcAft>
              <a:defRPr/>
            </a:pPr>
            <a:r>
              <a:rPr lang="en-US" sz="2800" b="0" u="sng" dirty="0" smtClean="0">
                <a:solidFill>
                  <a:schemeClr val="tx2">
                    <a:satMod val="130000"/>
                  </a:schemeClr>
                </a:solidFill>
              </a:rPr>
              <a:t>What are the benefits of Carver Board Governance?</a:t>
            </a:r>
            <a:endParaRPr lang="en-US" sz="2800" b="0" u="sng" dirty="0">
              <a:solidFill>
                <a:schemeClr val="tx2">
                  <a:satMod val="130000"/>
                </a:schemeClr>
              </a:solidFill>
            </a:endParaRPr>
          </a:p>
        </p:txBody>
      </p:sp>
      <p:sp>
        <p:nvSpPr>
          <p:cNvPr id="10243" name="Rectangle 3"/>
          <p:cNvSpPr>
            <a:spLocks noGrp="1" noChangeArrowheads="1"/>
          </p:cNvSpPr>
          <p:nvPr>
            <p:ph idx="1"/>
          </p:nvPr>
        </p:nvSpPr>
        <p:spPr>
          <a:xfrm>
            <a:off x="914400" y="2286000"/>
            <a:ext cx="8044973" cy="5701559"/>
          </a:xfrm>
        </p:spPr>
        <p:txBody>
          <a:bodyPr/>
          <a:lstStyle/>
          <a:p>
            <a:pPr eaLnBrk="1" hangingPunct="1">
              <a:buFont typeface="Wingdings" pitchFamily="2" charset="2"/>
              <a:buChar char="Ø"/>
            </a:pPr>
            <a:r>
              <a:rPr lang="en-US" sz="2800" dirty="0" smtClean="0"/>
              <a:t>Boards can be “forward-thinking”</a:t>
            </a:r>
          </a:p>
          <a:p>
            <a:pPr eaLnBrk="1" hangingPunct="1">
              <a:buFont typeface="Wingdings" pitchFamily="2" charset="2"/>
              <a:buChar char="Ø"/>
            </a:pPr>
            <a:r>
              <a:rPr lang="en-US" sz="2800" dirty="0" smtClean="0"/>
              <a:t>Helps the Board and CEO avoid lawsuits</a:t>
            </a:r>
          </a:p>
          <a:p>
            <a:pPr marL="396875" indent="-396875" eaLnBrk="1" hangingPunct="1">
              <a:lnSpc>
                <a:spcPct val="90000"/>
              </a:lnSpc>
              <a:buFont typeface="Wingdings" pitchFamily="2" charset="2"/>
              <a:buChar char="Ø"/>
            </a:pPr>
            <a:r>
              <a:rPr lang="en-US" sz="2800" dirty="0" smtClean="0"/>
              <a:t>Focusing on Results: The Power of Purpose</a:t>
            </a:r>
          </a:p>
          <a:p>
            <a:pPr marL="396875" indent="-396875" eaLnBrk="1" hangingPunct="1">
              <a:lnSpc>
                <a:spcPct val="90000"/>
              </a:lnSpc>
              <a:buFont typeface="Wingdings" pitchFamily="2" charset="2"/>
              <a:buChar char="Ø"/>
            </a:pPr>
            <a:r>
              <a:rPr lang="en-US" sz="2800" dirty="0" smtClean="0"/>
              <a:t>Boards focus more on Key Issues and Institutionalizing Excellence</a:t>
            </a:r>
          </a:p>
          <a:p>
            <a:pPr marL="396875" indent="-396875" eaLnBrk="1" hangingPunct="1">
              <a:lnSpc>
                <a:spcPct val="90000"/>
              </a:lnSpc>
              <a:buFont typeface="Wingdings" pitchFamily="2" charset="2"/>
              <a:buChar char="Ø"/>
            </a:pPr>
            <a:r>
              <a:rPr lang="en-US" sz="2800" dirty="0" smtClean="0"/>
              <a:t>It makes meetings more meaningful by  spending time creating the future more than reviewing the past</a:t>
            </a:r>
          </a:p>
          <a:p>
            <a:pPr marL="396875" indent="-396875" eaLnBrk="1" hangingPunct="1">
              <a:lnSpc>
                <a:spcPct val="90000"/>
              </a:lnSpc>
              <a:buFont typeface="Wingdings" pitchFamily="2" charset="2"/>
              <a:buChar char="Ø"/>
            </a:pPr>
            <a:endParaRPr lang="en-US" sz="2800" dirty="0" smtClean="0"/>
          </a:p>
          <a:p>
            <a:pPr marL="396875" indent="-396875" eaLnBrk="1" hangingPunct="1">
              <a:lnSpc>
                <a:spcPct val="90000"/>
              </a:lnSpc>
              <a:buFont typeface="Wingdings" pitchFamily="2" charset="2"/>
              <a:buChar char="Ø"/>
            </a:pPr>
            <a:endParaRPr lang="en-US" sz="2800" dirty="0" smtClean="0"/>
          </a:p>
          <a:p>
            <a:pPr marL="396875" indent="-396875" eaLnBrk="1" hangingPunct="1">
              <a:lnSpc>
                <a:spcPct val="90000"/>
              </a:lnSpc>
              <a:buFont typeface="Wingdings" pitchFamily="2" charset="2"/>
              <a:buChar char="Ø"/>
            </a:pPr>
            <a:endParaRPr lang="en-US" sz="2800" dirty="0" smtClean="0"/>
          </a:p>
          <a:p>
            <a:pPr eaLnBrk="1" hangingPunct="1">
              <a:buFont typeface="Wingdings" pitchFamily="2" charset="2"/>
              <a:buChar char="Ø"/>
            </a:pPr>
            <a:endParaRPr lang="en-US" sz="2800" dirty="0" smtClean="0"/>
          </a:p>
        </p:txBody>
      </p:sp>
      <p:sp>
        <p:nvSpPr>
          <p:cNvPr id="4" name="TextBox 3"/>
          <p:cNvSpPr txBox="1"/>
          <p:nvPr/>
        </p:nvSpPr>
        <p:spPr>
          <a:xfrm>
            <a:off x="914400" y="762000"/>
            <a:ext cx="7520007" cy="646331"/>
          </a:xfrm>
          <a:prstGeom prst="rect">
            <a:avLst/>
          </a:prstGeom>
          <a:noFill/>
        </p:spPr>
        <p:txBody>
          <a:bodyPr wrap="none" rtlCol="0">
            <a:spAutoFit/>
          </a:bodyPr>
          <a:lstStyle/>
          <a:p>
            <a:r>
              <a:rPr lang="en-US" sz="3600" dirty="0" smtClean="0">
                <a:latin typeface="+mj-lt"/>
                <a:cs typeface="Tahoma" pitchFamily="34" charset="0"/>
              </a:rPr>
              <a:t>6. Cutting-Edge Board Governance </a:t>
            </a:r>
            <a:endParaRPr lang="en-US" sz="3600" dirty="0">
              <a:latin typeface="+mj-lt"/>
            </a:endParaRP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01650" y="1406525"/>
            <a:ext cx="9175750" cy="950913"/>
          </a:xfrm>
        </p:spPr>
        <p:txBody>
          <a:bodyPr/>
          <a:lstStyle/>
          <a:p>
            <a:pPr eaLnBrk="1" fontAlgn="auto" hangingPunct="1">
              <a:spcAft>
                <a:spcPts val="0"/>
              </a:spcAft>
              <a:defRPr/>
            </a:pPr>
            <a:r>
              <a:rPr lang="en-US" sz="2800" b="0" u="sng" dirty="0" smtClean="0">
                <a:solidFill>
                  <a:schemeClr val="tx2">
                    <a:satMod val="130000"/>
                  </a:schemeClr>
                </a:solidFill>
              </a:rPr>
              <a:t>What are the benefits of Carver Board Governance?</a:t>
            </a:r>
            <a:endParaRPr lang="en-US" sz="2800" b="0" u="sng" dirty="0">
              <a:solidFill>
                <a:schemeClr val="tx2">
                  <a:satMod val="130000"/>
                </a:schemeClr>
              </a:solidFill>
            </a:endParaRPr>
          </a:p>
        </p:txBody>
      </p:sp>
      <p:sp>
        <p:nvSpPr>
          <p:cNvPr id="10243" name="Rectangle 3"/>
          <p:cNvSpPr>
            <a:spLocks noGrp="1" noChangeArrowheads="1"/>
          </p:cNvSpPr>
          <p:nvPr>
            <p:ph idx="1"/>
          </p:nvPr>
        </p:nvSpPr>
        <p:spPr>
          <a:xfrm>
            <a:off x="914400" y="2286000"/>
            <a:ext cx="8044973" cy="5701559"/>
          </a:xfrm>
        </p:spPr>
        <p:txBody>
          <a:bodyPr/>
          <a:lstStyle/>
          <a:p>
            <a:pPr eaLnBrk="1" hangingPunct="1">
              <a:buFont typeface="Wingdings" pitchFamily="2" charset="2"/>
              <a:buChar char="Ø"/>
            </a:pPr>
            <a:r>
              <a:rPr lang="en-US" sz="2800" dirty="0" smtClean="0"/>
              <a:t>Board Governance requires that the board provide Vision.  To do so, the board must first have an adequate Vision of its own job.</a:t>
            </a:r>
          </a:p>
          <a:p>
            <a:pPr eaLnBrk="1" hangingPunct="1">
              <a:buFont typeface="Wingdings" pitchFamily="2" charset="2"/>
              <a:buChar char="Ø"/>
            </a:pPr>
            <a:r>
              <a:rPr lang="en-US" sz="2800" dirty="0" smtClean="0"/>
              <a:t>Governance is an approach to the job of governing that emphasizes values.</a:t>
            </a:r>
          </a:p>
          <a:p>
            <a:pPr eaLnBrk="1" hangingPunct="1">
              <a:buFont typeface="Wingdings" pitchFamily="2" charset="2"/>
              <a:buChar char="Ø"/>
            </a:pPr>
            <a:r>
              <a:rPr lang="en-US" sz="2800" dirty="0" smtClean="0"/>
              <a:t>It allows for the empowerment of both the Board and the CEO.</a:t>
            </a:r>
          </a:p>
          <a:p>
            <a:pPr eaLnBrk="1" hangingPunct="1">
              <a:buFont typeface="Wingdings" pitchFamily="2" charset="2"/>
              <a:buChar char="Ø"/>
            </a:pPr>
            <a:endParaRPr lang="en-US" sz="2800" dirty="0" smtClean="0"/>
          </a:p>
        </p:txBody>
      </p:sp>
      <p:sp>
        <p:nvSpPr>
          <p:cNvPr id="4" name="TextBox 3"/>
          <p:cNvSpPr txBox="1"/>
          <p:nvPr/>
        </p:nvSpPr>
        <p:spPr>
          <a:xfrm>
            <a:off x="914400" y="762000"/>
            <a:ext cx="7520007" cy="646331"/>
          </a:xfrm>
          <a:prstGeom prst="rect">
            <a:avLst/>
          </a:prstGeom>
          <a:noFill/>
        </p:spPr>
        <p:txBody>
          <a:bodyPr wrap="none" rtlCol="0">
            <a:spAutoFit/>
          </a:bodyPr>
          <a:lstStyle/>
          <a:p>
            <a:r>
              <a:rPr lang="en-US" sz="3600" dirty="0" smtClean="0">
                <a:latin typeface="+mj-lt"/>
                <a:cs typeface="Tahoma" pitchFamily="34" charset="0"/>
              </a:rPr>
              <a:t>6. Cutting-Edge Board Governance </a:t>
            </a:r>
            <a:endParaRPr lang="en-US" sz="3600" dirty="0">
              <a:latin typeface="+mj-lt"/>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143000" y="1447800"/>
            <a:ext cx="8305800" cy="950913"/>
          </a:xfrm>
        </p:spPr>
        <p:txBody>
          <a:bodyPr/>
          <a:lstStyle/>
          <a:p>
            <a:pPr eaLnBrk="1" fontAlgn="auto" hangingPunct="1">
              <a:spcAft>
                <a:spcPts val="0"/>
              </a:spcAft>
              <a:defRPr/>
            </a:pPr>
            <a:r>
              <a:rPr lang="en-US" sz="2800" b="0" u="sng" dirty="0" smtClean="0">
                <a:solidFill>
                  <a:schemeClr val="tx2">
                    <a:satMod val="130000"/>
                  </a:schemeClr>
                </a:solidFill>
              </a:rPr>
              <a:t>What types of Governance Policies are written?</a:t>
            </a:r>
            <a:endParaRPr lang="en-US" sz="2800" b="0" u="sng" dirty="0">
              <a:solidFill>
                <a:schemeClr val="tx2">
                  <a:satMod val="130000"/>
                </a:schemeClr>
              </a:solidFill>
            </a:endParaRPr>
          </a:p>
        </p:txBody>
      </p:sp>
      <p:sp>
        <p:nvSpPr>
          <p:cNvPr id="10243" name="Rectangle 3"/>
          <p:cNvSpPr>
            <a:spLocks noGrp="1" noChangeArrowheads="1"/>
          </p:cNvSpPr>
          <p:nvPr>
            <p:ph idx="1"/>
          </p:nvPr>
        </p:nvSpPr>
        <p:spPr>
          <a:xfrm>
            <a:off x="914400" y="2286000"/>
            <a:ext cx="8044973" cy="5701559"/>
          </a:xfrm>
        </p:spPr>
        <p:txBody>
          <a:bodyPr/>
          <a:lstStyle/>
          <a:p>
            <a:pPr eaLnBrk="1" hangingPunct="1">
              <a:buFont typeface="Wingdings" pitchFamily="2" charset="2"/>
              <a:buChar char="Ø"/>
            </a:pPr>
            <a:r>
              <a:rPr lang="en-US" sz="2800" dirty="0" smtClean="0"/>
              <a:t>Observing the principles of the Governance Model, a board crafts its values into policies of four types including:</a:t>
            </a:r>
          </a:p>
          <a:p>
            <a:pPr marL="514350" indent="-514350" eaLnBrk="1" hangingPunct="1">
              <a:buFont typeface="+mj-lt"/>
              <a:buAutoNum type="arabicPeriod"/>
            </a:pPr>
            <a:endParaRPr lang="en-US" sz="2800" dirty="0" smtClean="0"/>
          </a:p>
          <a:p>
            <a:pPr marL="514350" indent="-514350" eaLnBrk="1" hangingPunct="1">
              <a:buFont typeface="+mj-lt"/>
              <a:buAutoNum type="arabicPeriod"/>
            </a:pPr>
            <a:r>
              <a:rPr lang="en-US" sz="2800" dirty="0" smtClean="0"/>
              <a:t>Ends Policies</a:t>
            </a:r>
          </a:p>
          <a:p>
            <a:pPr marL="514350" indent="-514350" eaLnBrk="1" hangingPunct="1">
              <a:buFont typeface="+mj-lt"/>
              <a:buAutoNum type="arabicPeriod"/>
            </a:pPr>
            <a:r>
              <a:rPr lang="en-US" sz="2800" dirty="0" smtClean="0"/>
              <a:t>Executive Guidance and Limitations</a:t>
            </a:r>
          </a:p>
          <a:p>
            <a:pPr marL="514350" indent="-514350" eaLnBrk="1" hangingPunct="1">
              <a:buFont typeface="+mj-lt"/>
              <a:buAutoNum type="arabicPeriod"/>
            </a:pPr>
            <a:r>
              <a:rPr lang="en-US" sz="2800" dirty="0" smtClean="0"/>
              <a:t>Board- CEO Delegation</a:t>
            </a:r>
          </a:p>
          <a:p>
            <a:pPr marL="514350" indent="-514350" eaLnBrk="1" hangingPunct="1">
              <a:buFont typeface="+mj-lt"/>
              <a:buAutoNum type="arabicPeriod"/>
            </a:pPr>
            <a:r>
              <a:rPr lang="en-US" sz="2800" dirty="0" smtClean="0"/>
              <a:t>Governance Process </a:t>
            </a:r>
          </a:p>
          <a:p>
            <a:pPr eaLnBrk="1" hangingPunct="1">
              <a:buFont typeface="Wingdings" pitchFamily="2" charset="2"/>
              <a:buChar char="Ø"/>
            </a:pPr>
            <a:endParaRPr lang="en-US" sz="2800" dirty="0" smtClean="0"/>
          </a:p>
        </p:txBody>
      </p:sp>
      <p:sp>
        <p:nvSpPr>
          <p:cNvPr id="4" name="TextBox 3"/>
          <p:cNvSpPr txBox="1"/>
          <p:nvPr/>
        </p:nvSpPr>
        <p:spPr>
          <a:xfrm>
            <a:off x="914400" y="762000"/>
            <a:ext cx="7520007" cy="646331"/>
          </a:xfrm>
          <a:prstGeom prst="rect">
            <a:avLst/>
          </a:prstGeom>
          <a:noFill/>
        </p:spPr>
        <p:txBody>
          <a:bodyPr wrap="none" rtlCol="0">
            <a:spAutoFit/>
          </a:bodyPr>
          <a:lstStyle/>
          <a:p>
            <a:r>
              <a:rPr lang="en-US" sz="3600" dirty="0" smtClean="0">
                <a:latin typeface="+mj-lt"/>
                <a:cs typeface="Tahoma" pitchFamily="34" charset="0"/>
              </a:rPr>
              <a:t>6. Cutting-Edge Board Governance </a:t>
            </a:r>
            <a:endParaRPr lang="en-US" sz="3600" dirty="0">
              <a:latin typeface="+mj-lt"/>
            </a:endParaRP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143000" y="1447800"/>
            <a:ext cx="6629400" cy="950913"/>
          </a:xfrm>
        </p:spPr>
        <p:txBody>
          <a:bodyPr/>
          <a:lstStyle/>
          <a:p>
            <a:pPr eaLnBrk="1" fontAlgn="auto" hangingPunct="1">
              <a:spcAft>
                <a:spcPts val="0"/>
              </a:spcAft>
              <a:defRPr/>
            </a:pPr>
            <a:r>
              <a:rPr lang="en-US" sz="2800" b="0" u="sng" dirty="0" smtClean="0">
                <a:solidFill>
                  <a:schemeClr val="tx2">
                    <a:satMod val="130000"/>
                  </a:schemeClr>
                </a:solidFill>
              </a:rPr>
              <a:t>What types of Policies are written?</a:t>
            </a:r>
            <a:endParaRPr lang="en-US" sz="2800" b="0" u="sng" dirty="0">
              <a:solidFill>
                <a:schemeClr val="tx2">
                  <a:satMod val="130000"/>
                </a:schemeClr>
              </a:solidFill>
            </a:endParaRPr>
          </a:p>
        </p:txBody>
      </p:sp>
      <p:sp>
        <p:nvSpPr>
          <p:cNvPr id="10243" name="Rectangle 3"/>
          <p:cNvSpPr>
            <a:spLocks noGrp="1" noChangeArrowheads="1"/>
          </p:cNvSpPr>
          <p:nvPr>
            <p:ph idx="1"/>
          </p:nvPr>
        </p:nvSpPr>
        <p:spPr>
          <a:xfrm>
            <a:off x="914400" y="2286000"/>
            <a:ext cx="8044973" cy="5701559"/>
          </a:xfrm>
        </p:spPr>
        <p:txBody>
          <a:bodyPr/>
          <a:lstStyle/>
          <a:p>
            <a:pPr marL="519113" eaLnBrk="1" hangingPunct="1">
              <a:buNone/>
            </a:pPr>
            <a:r>
              <a:rPr lang="en-US" sz="2800" dirty="0" smtClean="0"/>
              <a:t>1. Ends Policies:</a:t>
            </a:r>
          </a:p>
          <a:p>
            <a:pPr marL="514350" indent="-514350" eaLnBrk="1" hangingPunct="1">
              <a:buFont typeface="+mj-lt"/>
              <a:buAutoNum type="arabicPeriod"/>
            </a:pPr>
            <a:endParaRPr lang="en-US" sz="2800" dirty="0" smtClean="0"/>
          </a:p>
          <a:p>
            <a:pPr marL="514350" indent="-514350" eaLnBrk="1" hangingPunct="1">
              <a:buFont typeface="Wingdings" pitchFamily="2" charset="2"/>
              <a:buChar char="Ø"/>
            </a:pPr>
            <a:r>
              <a:rPr lang="en-US" sz="2800" dirty="0" smtClean="0"/>
              <a:t>The Board defines which member needs are to be met, for whom, and at what worth.  Written with a long term perspective, these policies embody most of the board’s part of long range strategic planning.</a:t>
            </a:r>
          </a:p>
          <a:p>
            <a:pPr eaLnBrk="1" hangingPunct="1">
              <a:buFont typeface="Wingdings" pitchFamily="2" charset="2"/>
              <a:buChar char="Ø"/>
            </a:pPr>
            <a:endParaRPr lang="en-US" sz="2800" dirty="0" smtClean="0"/>
          </a:p>
        </p:txBody>
      </p:sp>
      <p:sp>
        <p:nvSpPr>
          <p:cNvPr id="4" name="TextBox 3"/>
          <p:cNvSpPr txBox="1"/>
          <p:nvPr/>
        </p:nvSpPr>
        <p:spPr>
          <a:xfrm>
            <a:off x="914400" y="762000"/>
            <a:ext cx="7520007" cy="646331"/>
          </a:xfrm>
          <a:prstGeom prst="rect">
            <a:avLst/>
          </a:prstGeom>
          <a:noFill/>
        </p:spPr>
        <p:txBody>
          <a:bodyPr wrap="none" rtlCol="0">
            <a:spAutoFit/>
          </a:bodyPr>
          <a:lstStyle/>
          <a:p>
            <a:r>
              <a:rPr lang="en-US" sz="3600" dirty="0" smtClean="0">
                <a:latin typeface="+mj-lt"/>
                <a:cs typeface="Tahoma" pitchFamily="34" charset="0"/>
              </a:rPr>
              <a:t>6. Cutting-Edge Board Governance </a:t>
            </a:r>
            <a:endParaRPr lang="en-US" sz="3600" dirty="0">
              <a:latin typeface="+mj-lt"/>
            </a:endParaRP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143000" y="1447800"/>
            <a:ext cx="6629400" cy="950913"/>
          </a:xfrm>
        </p:spPr>
        <p:txBody>
          <a:bodyPr/>
          <a:lstStyle/>
          <a:p>
            <a:pPr eaLnBrk="1" fontAlgn="auto" hangingPunct="1">
              <a:spcAft>
                <a:spcPts val="0"/>
              </a:spcAft>
              <a:defRPr/>
            </a:pPr>
            <a:r>
              <a:rPr lang="en-US" sz="2800" b="0" u="sng" dirty="0" smtClean="0">
                <a:solidFill>
                  <a:schemeClr val="tx2">
                    <a:satMod val="130000"/>
                  </a:schemeClr>
                </a:solidFill>
              </a:rPr>
              <a:t>What types of Policies are written?</a:t>
            </a:r>
            <a:endParaRPr lang="en-US" sz="2800" b="0" u="sng" dirty="0">
              <a:solidFill>
                <a:schemeClr val="tx2">
                  <a:satMod val="130000"/>
                </a:schemeClr>
              </a:solidFill>
            </a:endParaRPr>
          </a:p>
        </p:txBody>
      </p:sp>
      <p:sp>
        <p:nvSpPr>
          <p:cNvPr id="10243" name="Rectangle 3"/>
          <p:cNvSpPr>
            <a:spLocks noGrp="1" noChangeArrowheads="1"/>
          </p:cNvSpPr>
          <p:nvPr>
            <p:ph idx="1"/>
          </p:nvPr>
        </p:nvSpPr>
        <p:spPr>
          <a:xfrm>
            <a:off x="914400" y="2286000"/>
            <a:ext cx="8044973" cy="5701559"/>
          </a:xfrm>
        </p:spPr>
        <p:txBody>
          <a:bodyPr/>
          <a:lstStyle/>
          <a:p>
            <a:pPr marL="519113" eaLnBrk="1" hangingPunct="1">
              <a:buNone/>
            </a:pPr>
            <a:r>
              <a:rPr lang="en-US" sz="2800" dirty="0" smtClean="0"/>
              <a:t>2. Executive Guidance and Limitations Policies:</a:t>
            </a:r>
          </a:p>
          <a:p>
            <a:pPr marL="514350" indent="-514350" eaLnBrk="1" hangingPunct="1">
              <a:buFont typeface="+mj-lt"/>
              <a:buAutoNum type="arabicPeriod"/>
            </a:pPr>
            <a:endParaRPr lang="en-US" sz="2800" dirty="0" smtClean="0"/>
          </a:p>
          <a:p>
            <a:pPr marL="514350" indent="-514350" eaLnBrk="1" hangingPunct="1">
              <a:buFont typeface="Wingdings" pitchFamily="2" charset="2"/>
              <a:buChar char="Ø"/>
            </a:pPr>
            <a:r>
              <a:rPr lang="en-US" sz="2800" dirty="0" smtClean="0"/>
              <a:t>The Board and CEO establish the boundaries of acceptability within which the CEO and management team operates.</a:t>
            </a:r>
          </a:p>
          <a:p>
            <a:pPr eaLnBrk="1" hangingPunct="1">
              <a:buFont typeface="Wingdings" pitchFamily="2" charset="2"/>
              <a:buChar char="Ø"/>
            </a:pPr>
            <a:endParaRPr lang="en-US" sz="2800" dirty="0" smtClean="0"/>
          </a:p>
        </p:txBody>
      </p:sp>
      <p:sp>
        <p:nvSpPr>
          <p:cNvPr id="4" name="TextBox 3"/>
          <p:cNvSpPr txBox="1"/>
          <p:nvPr/>
        </p:nvSpPr>
        <p:spPr>
          <a:xfrm>
            <a:off x="914400" y="762000"/>
            <a:ext cx="7520007" cy="646331"/>
          </a:xfrm>
          <a:prstGeom prst="rect">
            <a:avLst/>
          </a:prstGeom>
          <a:noFill/>
        </p:spPr>
        <p:txBody>
          <a:bodyPr wrap="none" rtlCol="0">
            <a:spAutoFit/>
          </a:bodyPr>
          <a:lstStyle/>
          <a:p>
            <a:r>
              <a:rPr lang="en-US" sz="3600" dirty="0" smtClean="0">
                <a:latin typeface="+mj-lt"/>
                <a:cs typeface="Tahoma" pitchFamily="34" charset="0"/>
              </a:rPr>
              <a:t>6. Cutting-Edge Board Governance </a:t>
            </a:r>
            <a:endParaRPr lang="en-US" sz="3600" dirty="0">
              <a:latin typeface="+mj-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6"/>
          <p:cNvSpPr>
            <a:spLocks noGrp="1"/>
          </p:cNvSpPr>
          <p:nvPr>
            <p:ph type="ctrTitle"/>
          </p:nvPr>
        </p:nvSpPr>
        <p:spPr>
          <a:xfrm>
            <a:off x="6705600" y="3810000"/>
            <a:ext cx="3352800" cy="690563"/>
          </a:xfrm>
        </p:spPr>
        <p:txBody>
          <a:bodyPr/>
          <a:lstStyle/>
          <a:p>
            <a:r>
              <a:rPr lang="en-US" dirty="0" smtClean="0"/>
              <a:t>Michigan CU Charge-offs</a:t>
            </a:r>
          </a:p>
        </p:txBody>
      </p:sp>
      <p:pic>
        <p:nvPicPr>
          <p:cNvPr id="32771" name="Picture 3"/>
          <p:cNvPicPr>
            <a:picLocks noChangeAspect="1" noChangeArrowheads="1"/>
          </p:cNvPicPr>
          <p:nvPr/>
        </p:nvPicPr>
        <p:blipFill>
          <a:blip r:embed="rId3"/>
          <a:srcRect/>
          <a:stretch>
            <a:fillRect/>
          </a:stretch>
        </p:blipFill>
        <p:spPr bwMode="auto">
          <a:xfrm>
            <a:off x="381000" y="1828800"/>
            <a:ext cx="6324600" cy="5486400"/>
          </a:xfrm>
          <a:prstGeom prst="rect">
            <a:avLst/>
          </a:prstGeom>
          <a:noFill/>
          <a:ln w="9525">
            <a:noFill/>
            <a:miter lim="800000"/>
            <a:headEnd/>
            <a:tailEnd/>
          </a:ln>
        </p:spPr>
      </p:pic>
      <p:pic>
        <p:nvPicPr>
          <p:cNvPr id="32772" name="Picture 37" descr="MCUL CUcorp Combo.jpg"/>
          <p:cNvPicPr>
            <a:picLocks noChangeAspect="1"/>
          </p:cNvPicPr>
          <p:nvPr/>
        </p:nvPicPr>
        <p:blipFill>
          <a:blip r:embed="rId4"/>
          <a:srcRect/>
          <a:stretch>
            <a:fillRect/>
          </a:stretch>
        </p:blipFill>
        <p:spPr bwMode="auto">
          <a:xfrm>
            <a:off x="6934200" y="7010400"/>
            <a:ext cx="2895600" cy="592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143000" y="1447800"/>
            <a:ext cx="6629400" cy="950913"/>
          </a:xfrm>
        </p:spPr>
        <p:txBody>
          <a:bodyPr/>
          <a:lstStyle/>
          <a:p>
            <a:pPr eaLnBrk="1" fontAlgn="auto" hangingPunct="1">
              <a:spcAft>
                <a:spcPts val="0"/>
              </a:spcAft>
              <a:defRPr/>
            </a:pPr>
            <a:r>
              <a:rPr lang="en-US" sz="2800" b="0" u="sng" dirty="0" smtClean="0">
                <a:solidFill>
                  <a:schemeClr val="tx2">
                    <a:satMod val="130000"/>
                  </a:schemeClr>
                </a:solidFill>
              </a:rPr>
              <a:t>What types of Policies are written?</a:t>
            </a:r>
            <a:endParaRPr lang="en-US" sz="2800" b="0" u="sng" dirty="0">
              <a:solidFill>
                <a:schemeClr val="tx2">
                  <a:satMod val="130000"/>
                </a:schemeClr>
              </a:solidFill>
            </a:endParaRPr>
          </a:p>
        </p:txBody>
      </p:sp>
      <p:sp>
        <p:nvSpPr>
          <p:cNvPr id="10243" name="Rectangle 3"/>
          <p:cNvSpPr>
            <a:spLocks noGrp="1" noChangeArrowheads="1"/>
          </p:cNvSpPr>
          <p:nvPr>
            <p:ph idx="1"/>
          </p:nvPr>
        </p:nvSpPr>
        <p:spPr>
          <a:xfrm>
            <a:off x="914400" y="2286000"/>
            <a:ext cx="8044973" cy="5701559"/>
          </a:xfrm>
        </p:spPr>
        <p:txBody>
          <a:bodyPr/>
          <a:lstStyle/>
          <a:p>
            <a:pPr marL="519113" eaLnBrk="1" hangingPunct="1">
              <a:buNone/>
            </a:pPr>
            <a:r>
              <a:rPr lang="en-US" sz="2800" dirty="0" smtClean="0"/>
              <a:t>3. Board-Management Delegation Policies:</a:t>
            </a:r>
          </a:p>
          <a:p>
            <a:pPr marL="514350" indent="-514350" eaLnBrk="1" hangingPunct="1">
              <a:buFont typeface="+mj-lt"/>
              <a:buAutoNum type="arabicPeriod"/>
            </a:pPr>
            <a:endParaRPr lang="en-US" sz="2800" dirty="0" smtClean="0"/>
          </a:p>
          <a:p>
            <a:pPr marL="514350" indent="-514350" eaLnBrk="1" hangingPunct="1">
              <a:buFont typeface="Wingdings" pitchFamily="2" charset="2"/>
              <a:buChar char="Ø"/>
            </a:pPr>
            <a:r>
              <a:rPr lang="en-US" sz="2800" dirty="0" smtClean="0"/>
              <a:t>The board clarifies the manner in which it delegates authority to the CEO as well as how it evaluates CEO and staff performance.</a:t>
            </a:r>
          </a:p>
          <a:p>
            <a:pPr eaLnBrk="1" hangingPunct="1">
              <a:buFont typeface="Wingdings" pitchFamily="2" charset="2"/>
              <a:buChar char="Ø"/>
            </a:pPr>
            <a:endParaRPr lang="en-US" sz="2800" dirty="0" smtClean="0"/>
          </a:p>
        </p:txBody>
      </p:sp>
      <p:sp>
        <p:nvSpPr>
          <p:cNvPr id="4" name="TextBox 3"/>
          <p:cNvSpPr txBox="1"/>
          <p:nvPr/>
        </p:nvSpPr>
        <p:spPr>
          <a:xfrm>
            <a:off x="914400" y="762000"/>
            <a:ext cx="7520007" cy="646331"/>
          </a:xfrm>
          <a:prstGeom prst="rect">
            <a:avLst/>
          </a:prstGeom>
          <a:noFill/>
        </p:spPr>
        <p:txBody>
          <a:bodyPr wrap="none" rtlCol="0">
            <a:spAutoFit/>
          </a:bodyPr>
          <a:lstStyle/>
          <a:p>
            <a:r>
              <a:rPr lang="en-US" sz="3600" dirty="0" smtClean="0">
                <a:latin typeface="+mj-lt"/>
                <a:cs typeface="Tahoma" pitchFamily="34" charset="0"/>
              </a:rPr>
              <a:t>6. Cutting-Edge Board Governance </a:t>
            </a:r>
            <a:endParaRPr lang="en-US" sz="3600" dirty="0">
              <a:latin typeface="+mj-lt"/>
            </a:endParaRP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143000" y="1447800"/>
            <a:ext cx="6629400" cy="950913"/>
          </a:xfrm>
        </p:spPr>
        <p:txBody>
          <a:bodyPr/>
          <a:lstStyle/>
          <a:p>
            <a:pPr eaLnBrk="1" fontAlgn="auto" hangingPunct="1">
              <a:spcAft>
                <a:spcPts val="0"/>
              </a:spcAft>
              <a:defRPr/>
            </a:pPr>
            <a:r>
              <a:rPr lang="en-US" sz="2800" b="0" u="sng" dirty="0" smtClean="0">
                <a:solidFill>
                  <a:schemeClr val="tx2">
                    <a:satMod val="130000"/>
                  </a:schemeClr>
                </a:solidFill>
              </a:rPr>
              <a:t>What types of Policies are written?</a:t>
            </a:r>
            <a:endParaRPr lang="en-US" sz="2800" b="0" u="sng" dirty="0">
              <a:solidFill>
                <a:schemeClr val="tx2">
                  <a:satMod val="130000"/>
                </a:schemeClr>
              </a:solidFill>
            </a:endParaRPr>
          </a:p>
        </p:txBody>
      </p:sp>
      <p:sp>
        <p:nvSpPr>
          <p:cNvPr id="10243" name="Rectangle 3"/>
          <p:cNvSpPr>
            <a:spLocks noGrp="1" noChangeArrowheads="1"/>
          </p:cNvSpPr>
          <p:nvPr>
            <p:ph idx="1"/>
          </p:nvPr>
        </p:nvSpPr>
        <p:spPr>
          <a:xfrm>
            <a:off x="914400" y="2286000"/>
            <a:ext cx="8044973" cy="5701559"/>
          </a:xfrm>
        </p:spPr>
        <p:txBody>
          <a:bodyPr/>
          <a:lstStyle/>
          <a:p>
            <a:pPr marL="519113" eaLnBrk="1" hangingPunct="1">
              <a:buNone/>
            </a:pPr>
            <a:r>
              <a:rPr lang="en-US" sz="2800" dirty="0" smtClean="0"/>
              <a:t>4. Governance Process Policies:</a:t>
            </a:r>
          </a:p>
          <a:p>
            <a:pPr marL="514350" indent="-514350" eaLnBrk="1" hangingPunct="1">
              <a:buFont typeface="+mj-lt"/>
              <a:buAutoNum type="arabicPeriod"/>
            </a:pPr>
            <a:endParaRPr lang="en-US" sz="2800" dirty="0" smtClean="0"/>
          </a:p>
          <a:p>
            <a:pPr marL="514350" indent="-514350" eaLnBrk="1" hangingPunct="1">
              <a:buFont typeface="Wingdings" pitchFamily="2" charset="2"/>
              <a:buChar char="Ø"/>
            </a:pPr>
            <a:r>
              <a:rPr lang="en-US" sz="2800" dirty="0" smtClean="0"/>
              <a:t>The board clarifies its philosophy, its accountability, and specifics for its own job as the governing body of the credit union.</a:t>
            </a:r>
          </a:p>
          <a:p>
            <a:pPr eaLnBrk="1" hangingPunct="1">
              <a:buFont typeface="Wingdings" pitchFamily="2" charset="2"/>
              <a:buChar char="Ø"/>
            </a:pPr>
            <a:endParaRPr lang="en-US" sz="2800" dirty="0" smtClean="0"/>
          </a:p>
        </p:txBody>
      </p:sp>
      <p:sp>
        <p:nvSpPr>
          <p:cNvPr id="4" name="TextBox 3"/>
          <p:cNvSpPr txBox="1"/>
          <p:nvPr/>
        </p:nvSpPr>
        <p:spPr>
          <a:xfrm>
            <a:off x="914400" y="762000"/>
            <a:ext cx="7520007" cy="646331"/>
          </a:xfrm>
          <a:prstGeom prst="rect">
            <a:avLst/>
          </a:prstGeom>
          <a:noFill/>
        </p:spPr>
        <p:txBody>
          <a:bodyPr wrap="none" rtlCol="0">
            <a:spAutoFit/>
          </a:bodyPr>
          <a:lstStyle/>
          <a:p>
            <a:r>
              <a:rPr lang="en-US" sz="3600" dirty="0" smtClean="0">
                <a:latin typeface="+mj-lt"/>
                <a:cs typeface="Tahoma" pitchFamily="34" charset="0"/>
              </a:rPr>
              <a:t>6. Cutting-Edge Board Governance </a:t>
            </a:r>
            <a:endParaRPr lang="en-US" sz="3600" dirty="0">
              <a:latin typeface="+mj-lt"/>
            </a:endParaRP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143000" y="1447800"/>
            <a:ext cx="6629400" cy="950913"/>
          </a:xfrm>
        </p:spPr>
        <p:txBody>
          <a:bodyPr/>
          <a:lstStyle/>
          <a:p>
            <a:pPr eaLnBrk="1" fontAlgn="auto" hangingPunct="1">
              <a:spcAft>
                <a:spcPts val="0"/>
              </a:spcAft>
              <a:defRPr/>
            </a:pPr>
            <a:r>
              <a:rPr lang="en-US" sz="2800" b="0" u="sng" dirty="0" smtClean="0">
                <a:solidFill>
                  <a:schemeClr val="tx2">
                    <a:satMod val="130000"/>
                  </a:schemeClr>
                </a:solidFill>
              </a:rPr>
              <a:t>Does your Credit Union need this?</a:t>
            </a:r>
            <a:endParaRPr lang="en-US" sz="2800" b="0" u="sng" dirty="0">
              <a:solidFill>
                <a:schemeClr val="tx2">
                  <a:satMod val="130000"/>
                </a:schemeClr>
              </a:solidFill>
            </a:endParaRPr>
          </a:p>
        </p:txBody>
      </p:sp>
      <p:sp>
        <p:nvSpPr>
          <p:cNvPr id="10243" name="Rectangle 3"/>
          <p:cNvSpPr>
            <a:spLocks noGrp="1" noChangeArrowheads="1"/>
          </p:cNvSpPr>
          <p:nvPr>
            <p:ph idx="1"/>
          </p:nvPr>
        </p:nvSpPr>
        <p:spPr>
          <a:xfrm>
            <a:off x="914400" y="2286000"/>
            <a:ext cx="8044973" cy="5701559"/>
          </a:xfrm>
        </p:spPr>
        <p:txBody>
          <a:bodyPr/>
          <a:lstStyle/>
          <a:p>
            <a:pPr marL="519113" eaLnBrk="1" hangingPunct="1">
              <a:buNone/>
            </a:pPr>
            <a:endParaRPr lang="en-US" sz="2800" dirty="0" smtClean="0"/>
          </a:p>
          <a:p>
            <a:pPr eaLnBrk="1" hangingPunct="1">
              <a:buFont typeface="Wingdings" pitchFamily="2" charset="2"/>
              <a:buChar char="Ø"/>
            </a:pPr>
            <a:r>
              <a:rPr lang="en-US" sz="2800" dirty="0" smtClean="0"/>
              <a:t>Carver model is for the best of today’s boards, not just for struggling ones.</a:t>
            </a:r>
          </a:p>
          <a:p>
            <a:pPr eaLnBrk="1" hangingPunct="1">
              <a:buFont typeface="Wingdings" pitchFamily="2" charset="2"/>
              <a:buChar char="Ø"/>
            </a:pPr>
            <a:r>
              <a:rPr lang="en-US" sz="2800" dirty="0" smtClean="0"/>
              <a:t>Why is it relevant to today’s credit unions?</a:t>
            </a:r>
          </a:p>
          <a:p>
            <a:pPr eaLnBrk="1" hangingPunct="1">
              <a:buFont typeface="Wingdings" pitchFamily="2" charset="2"/>
              <a:buChar char="Ø"/>
            </a:pPr>
            <a:r>
              <a:rPr lang="en-US" sz="2800" dirty="0" smtClean="0"/>
              <a:t>It makes good credit unions great and great credit unions even better.</a:t>
            </a:r>
          </a:p>
          <a:p>
            <a:pPr eaLnBrk="1" hangingPunct="1">
              <a:buFont typeface="Wingdings" pitchFamily="2" charset="2"/>
              <a:buChar char="Ø"/>
            </a:pPr>
            <a:r>
              <a:rPr lang="en-US" sz="2800" dirty="0" smtClean="0"/>
              <a:t>It allows you to produce what Members want from their credit union.</a:t>
            </a:r>
          </a:p>
          <a:p>
            <a:pPr marL="514350" indent="-514350" eaLnBrk="1" hangingPunct="1">
              <a:buFont typeface="Wingdings" pitchFamily="2" charset="2"/>
              <a:buChar char="Ø"/>
            </a:pPr>
            <a:endParaRPr lang="en-US" sz="2800" dirty="0" smtClean="0"/>
          </a:p>
          <a:p>
            <a:pPr eaLnBrk="1" hangingPunct="1">
              <a:buFont typeface="Wingdings" pitchFamily="2" charset="2"/>
              <a:buChar char="Ø"/>
            </a:pPr>
            <a:endParaRPr lang="en-US" sz="2800" dirty="0" smtClean="0"/>
          </a:p>
        </p:txBody>
      </p:sp>
      <p:sp>
        <p:nvSpPr>
          <p:cNvPr id="4" name="TextBox 3"/>
          <p:cNvSpPr txBox="1"/>
          <p:nvPr/>
        </p:nvSpPr>
        <p:spPr>
          <a:xfrm>
            <a:off x="914400" y="762000"/>
            <a:ext cx="7520007" cy="646331"/>
          </a:xfrm>
          <a:prstGeom prst="rect">
            <a:avLst/>
          </a:prstGeom>
          <a:noFill/>
        </p:spPr>
        <p:txBody>
          <a:bodyPr wrap="none" rtlCol="0">
            <a:spAutoFit/>
          </a:bodyPr>
          <a:lstStyle/>
          <a:p>
            <a:r>
              <a:rPr lang="en-US" sz="3600" dirty="0" smtClean="0">
                <a:latin typeface="+mj-lt"/>
                <a:cs typeface="Tahoma" pitchFamily="34" charset="0"/>
              </a:rPr>
              <a:t>6. Cutting-Edge Board Governance </a:t>
            </a:r>
            <a:endParaRPr lang="en-US" sz="3600" dirty="0">
              <a:latin typeface="+mj-lt"/>
            </a:endParaRP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01650" y="1406525"/>
            <a:ext cx="9175750" cy="950913"/>
          </a:xfrm>
        </p:spPr>
        <p:txBody>
          <a:bodyPr/>
          <a:lstStyle/>
          <a:p>
            <a:pPr eaLnBrk="1" fontAlgn="auto" hangingPunct="1">
              <a:spcAft>
                <a:spcPts val="0"/>
              </a:spcAft>
              <a:defRPr/>
            </a:pPr>
            <a:r>
              <a:rPr lang="en-US" sz="2800" b="0" u="sng" dirty="0" smtClean="0">
                <a:solidFill>
                  <a:schemeClr val="tx2">
                    <a:satMod val="130000"/>
                  </a:schemeClr>
                </a:solidFill>
              </a:rPr>
              <a:t>Callahan on the Carver Board Governance Model</a:t>
            </a:r>
            <a:r>
              <a:rPr lang="en-US" sz="2800" b="0" u="sng" dirty="0">
                <a:solidFill>
                  <a:schemeClr val="tx2">
                    <a:satMod val="130000"/>
                  </a:schemeClr>
                </a:solidFill>
              </a:rPr>
              <a:t>:</a:t>
            </a:r>
          </a:p>
        </p:txBody>
      </p:sp>
      <p:sp>
        <p:nvSpPr>
          <p:cNvPr id="10243" name="Rectangle 3"/>
          <p:cNvSpPr>
            <a:spLocks noGrp="1" noChangeArrowheads="1"/>
          </p:cNvSpPr>
          <p:nvPr>
            <p:ph idx="1"/>
          </p:nvPr>
        </p:nvSpPr>
        <p:spPr>
          <a:xfrm>
            <a:off x="914400" y="2286000"/>
            <a:ext cx="8044973" cy="5701559"/>
          </a:xfrm>
        </p:spPr>
        <p:txBody>
          <a:bodyPr/>
          <a:lstStyle/>
          <a:p>
            <a:pPr marL="396875" indent="-396875" eaLnBrk="1" hangingPunct="1">
              <a:lnSpc>
                <a:spcPct val="90000"/>
              </a:lnSpc>
              <a:buFont typeface="Wingdings" pitchFamily="2" charset="2"/>
              <a:buChar char="Ø"/>
            </a:pPr>
            <a:r>
              <a:rPr lang="en-US" sz="2800" dirty="0" smtClean="0"/>
              <a:t>Chip Filson, CEO of Callahan and Associates on Carver Board Governance: </a:t>
            </a:r>
          </a:p>
          <a:p>
            <a:pPr marL="396875" indent="-396875" eaLnBrk="1" hangingPunct="1">
              <a:lnSpc>
                <a:spcPct val="90000"/>
              </a:lnSpc>
              <a:buFont typeface="Wingdings" pitchFamily="2" charset="2"/>
              <a:buChar char="Ø"/>
            </a:pPr>
            <a:endParaRPr lang="en-US" sz="2800" dirty="0" smtClean="0"/>
          </a:p>
          <a:p>
            <a:pPr marL="396875" indent="-46038" eaLnBrk="1" hangingPunct="1">
              <a:lnSpc>
                <a:spcPct val="90000"/>
              </a:lnSpc>
              <a:buNone/>
            </a:pPr>
            <a:r>
              <a:rPr lang="en-US" sz="2800" dirty="0" smtClean="0"/>
              <a:t>“ As credit unions move away from their historical field of memberships to broader community charters, boards can be key contributors connecting with new SEGS and Members.  Most importantly the board can help management focus on the best long-term strategic priorities.”</a:t>
            </a:r>
          </a:p>
          <a:p>
            <a:pPr eaLnBrk="1" hangingPunct="1">
              <a:buFont typeface="Wingdings" pitchFamily="2" charset="2"/>
              <a:buChar char="Ø"/>
            </a:pPr>
            <a:endParaRPr lang="en-US" sz="2800" dirty="0" smtClean="0"/>
          </a:p>
        </p:txBody>
      </p:sp>
      <p:sp>
        <p:nvSpPr>
          <p:cNvPr id="4" name="TextBox 3"/>
          <p:cNvSpPr txBox="1"/>
          <p:nvPr/>
        </p:nvSpPr>
        <p:spPr>
          <a:xfrm>
            <a:off x="914400" y="762000"/>
            <a:ext cx="7520007" cy="646331"/>
          </a:xfrm>
          <a:prstGeom prst="rect">
            <a:avLst/>
          </a:prstGeom>
          <a:noFill/>
        </p:spPr>
        <p:txBody>
          <a:bodyPr wrap="none" rtlCol="0">
            <a:spAutoFit/>
          </a:bodyPr>
          <a:lstStyle/>
          <a:p>
            <a:r>
              <a:rPr lang="en-US" sz="3600" dirty="0" smtClean="0">
                <a:latin typeface="+mj-lt"/>
                <a:cs typeface="Tahoma" pitchFamily="34" charset="0"/>
              </a:rPr>
              <a:t>6. Cutting-Edge Board Governance </a:t>
            </a:r>
            <a:endParaRPr lang="en-US" sz="3600" dirty="0">
              <a:latin typeface="+mj-lt"/>
            </a:endParaRP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01650" y="1406525"/>
            <a:ext cx="9175750" cy="950913"/>
          </a:xfrm>
        </p:spPr>
        <p:txBody>
          <a:bodyPr/>
          <a:lstStyle/>
          <a:p>
            <a:pPr eaLnBrk="1" fontAlgn="auto" hangingPunct="1">
              <a:spcAft>
                <a:spcPts val="0"/>
              </a:spcAft>
              <a:defRPr/>
            </a:pPr>
            <a:r>
              <a:rPr lang="en-US" sz="2800" b="0" u="sng" dirty="0" smtClean="0">
                <a:solidFill>
                  <a:schemeClr val="tx2">
                    <a:satMod val="130000"/>
                  </a:schemeClr>
                </a:solidFill>
              </a:rPr>
              <a:t>How do I take advantage of Carver Board Governance? </a:t>
            </a:r>
            <a:endParaRPr lang="en-US" sz="2800" b="0" u="sng" dirty="0">
              <a:solidFill>
                <a:schemeClr val="tx2">
                  <a:satMod val="130000"/>
                </a:schemeClr>
              </a:solidFill>
            </a:endParaRPr>
          </a:p>
        </p:txBody>
      </p:sp>
      <p:sp>
        <p:nvSpPr>
          <p:cNvPr id="10243" name="Rectangle 3"/>
          <p:cNvSpPr>
            <a:spLocks noGrp="1" noChangeArrowheads="1"/>
          </p:cNvSpPr>
          <p:nvPr>
            <p:ph idx="1"/>
          </p:nvPr>
        </p:nvSpPr>
        <p:spPr>
          <a:xfrm>
            <a:off x="914400" y="2286000"/>
            <a:ext cx="8044973" cy="5701559"/>
          </a:xfrm>
        </p:spPr>
        <p:txBody>
          <a:bodyPr/>
          <a:lstStyle/>
          <a:p>
            <a:pPr eaLnBrk="1" hangingPunct="1">
              <a:buFont typeface="Wingdings" pitchFamily="2" charset="2"/>
              <a:buChar char="Ø"/>
            </a:pPr>
            <a:r>
              <a:rPr lang="en-US" sz="2800" dirty="0" smtClean="0"/>
              <a:t>Learning and Preparation phase</a:t>
            </a:r>
          </a:p>
          <a:p>
            <a:pPr eaLnBrk="1" hangingPunct="1">
              <a:buFont typeface="Wingdings" pitchFamily="2" charset="2"/>
              <a:buChar char="Ø"/>
            </a:pPr>
            <a:r>
              <a:rPr lang="en-US" sz="2800" dirty="0" smtClean="0"/>
              <a:t>Make the decision to improve and succeed</a:t>
            </a:r>
          </a:p>
          <a:p>
            <a:pPr eaLnBrk="1" hangingPunct="1">
              <a:buFont typeface="Wingdings" pitchFamily="2" charset="2"/>
              <a:buChar char="Ø"/>
            </a:pPr>
            <a:r>
              <a:rPr lang="en-US" sz="2800" dirty="0" smtClean="0"/>
              <a:t>Set a date for Governance retreat &amp; meeting</a:t>
            </a:r>
          </a:p>
          <a:p>
            <a:pPr eaLnBrk="1" hangingPunct="1">
              <a:buFont typeface="Wingdings" pitchFamily="2" charset="2"/>
              <a:buChar char="Ø"/>
            </a:pPr>
            <a:r>
              <a:rPr lang="en-US" sz="2800" dirty="0" smtClean="0"/>
              <a:t>Prepare Policies</a:t>
            </a:r>
          </a:p>
          <a:p>
            <a:pPr eaLnBrk="1" hangingPunct="1">
              <a:buFont typeface="Wingdings" pitchFamily="2" charset="2"/>
              <a:buChar char="Ø"/>
            </a:pPr>
            <a:r>
              <a:rPr lang="en-US" sz="2800" dirty="0" smtClean="0"/>
              <a:t>Start using Governance with a “Blitz” meeting</a:t>
            </a:r>
          </a:p>
          <a:p>
            <a:pPr eaLnBrk="1" hangingPunct="1">
              <a:buFont typeface="Wingdings" pitchFamily="2" charset="2"/>
              <a:buChar char="Ø"/>
            </a:pPr>
            <a:r>
              <a:rPr lang="en-US" sz="2800" dirty="0" smtClean="0"/>
              <a:t>Refine and improve as needed</a:t>
            </a:r>
          </a:p>
          <a:p>
            <a:pPr eaLnBrk="1" hangingPunct="1">
              <a:buFont typeface="Wingdings" pitchFamily="2" charset="2"/>
              <a:buChar char="Ø"/>
            </a:pPr>
            <a:r>
              <a:rPr lang="en-US" sz="2800" dirty="0" smtClean="0"/>
              <a:t>Enjoy the benefits of improved Governance!</a:t>
            </a:r>
          </a:p>
          <a:p>
            <a:pPr eaLnBrk="1" hangingPunct="1">
              <a:buFont typeface="Wingdings" pitchFamily="2" charset="2"/>
              <a:buChar char="Ø"/>
            </a:pPr>
            <a:endParaRPr lang="en-US" sz="2800" dirty="0" smtClean="0"/>
          </a:p>
        </p:txBody>
      </p:sp>
      <p:sp>
        <p:nvSpPr>
          <p:cNvPr id="4" name="TextBox 3"/>
          <p:cNvSpPr txBox="1"/>
          <p:nvPr/>
        </p:nvSpPr>
        <p:spPr>
          <a:xfrm>
            <a:off x="914400" y="762000"/>
            <a:ext cx="7520007" cy="646331"/>
          </a:xfrm>
          <a:prstGeom prst="rect">
            <a:avLst/>
          </a:prstGeom>
          <a:noFill/>
        </p:spPr>
        <p:txBody>
          <a:bodyPr wrap="none" rtlCol="0">
            <a:spAutoFit/>
          </a:bodyPr>
          <a:lstStyle/>
          <a:p>
            <a:r>
              <a:rPr lang="en-US" sz="3600" dirty="0" smtClean="0">
                <a:latin typeface="+mj-lt"/>
                <a:cs typeface="Tahoma" pitchFamily="34" charset="0"/>
              </a:rPr>
              <a:t>6. Cutting-Edge Board Governance </a:t>
            </a:r>
            <a:endParaRPr lang="en-US" sz="3600" dirty="0">
              <a:latin typeface="+mj-lt"/>
            </a:endParaRP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1"/>
          <p:cNvSpPr>
            <a:spLocks noGrp="1" noChangeArrowheads="1"/>
          </p:cNvSpPr>
          <p:nvPr>
            <p:ph type="ctrTitle"/>
          </p:nvPr>
        </p:nvSpPr>
        <p:spPr>
          <a:xfrm>
            <a:off x="533400" y="2514600"/>
            <a:ext cx="9304338" cy="1295400"/>
          </a:xfrm>
        </p:spPr>
        <p:txBody>
          <a:bodyPr/>
          <a:lstStyle/>
          <a:p>
            <a:pPr algn="ctr" defTabSz="1017588"/>
            <a:r>
              <a:rPr lang="en-US" sz="4800" b="0" dirty="0" smtClean="0">
                <a:solidFill>
                  <a:srgbClr val="0070C0"/>
                </a:solidFill>
                <a:cs typeface="Tahoma" pitchFamily="34" charset="0"/>
              </a:rPr>
              <a:t>Role of the Board </a:t>
            </a:r>
            <a:br>
              <a:rPr lang="en-US" sz="4800" b="0" dirty="0" smtClean="0">
                <a:solidFill>
                  <a:srgbClr val="0070C0"/>
                </a:solidFill>
                <a:cs typeface="Tahoma" pitchFamily="34" charset="0"/>
              </a:rPr>
            </a:br>
            <a:r>
              <a:rPr lang="en-US" sz="4800" b="0" dirty="0" smtClean="0">
                <a:solidFill>
                  <a:srgbClr val="0070C0"/>
                </a:solidFill>
                <a:cs typeface="Tahoma" pitchFamily="34" charset="0"/>
              </a:rPr>
              <a:t>in the Current Economy</a:t>
            </a:r>
          </a:p>
        </p:txBody>
      </p:sp>
      <p:sp>
        <p:nvSpPr>
          <p:cNvPr id="71692" name="Rectangle 12"/>
          <p:cNvSpPr>
            <a:spLocks noGrp="1" noChangeArrowheads="1"/>
          </p:cNvSpPr>
          <p:nvPr>
            <p:ph type="subTitle" idx="1"/>
          </p:nvPr>
        </p:nvSpPr>
        <p:spPr>
          <a:xfrm>
            <a:off x="1524000" y="4343400"/>
            <a:ext cx="7208838" cy="1985963"/>
          </a:xfrm>
        </p:spPr>
        <p:txBody>
          <a:bodyPr/>
          <a:lstStyle/>
          <a:p>
            <a:pPr defTabSz="1019056">
              <a:defRPr/>
            </a:pPr>
            <a:endParaRPr lang="en-US" sz="3900" i="1" dirty="0" smtClean="0">
              <a:effectLst>
                <a:outerShdw blurRad="38100" dist="38100" dir="2700000" algn="tl">
                  <a:srgbClr val="000000"/>
                </a:outerShdw>
              </a:effectLst>
            </a:endParaRPr>
          </a:p>
          <a:p>
            <a:pPr algn="ctr" defTabSz="1019056">
              <a:defRPr/>
            </a:pPr>
            <a:r>
              <a:rPr lang="en-US" sz="3600" dirty="0" smtClean="0">
                <a:solidFill>
                  <a:srgbClr val="0070C0"/>
                </a:solidFill>
                <a:latin typeface="+mj-lt"/>
                <a:cs typeface="Tahoma" pitchFamily="34" charset="0"/>
              </a:rPr>
              <a:t>By: Mike Moyes of CUcorp-HRN</a:t>
            </a:r>
            <a:endParaRPr lang="en-US" sz="3600" dirty="0">
              <a:solidFill>
                <a:srgbClr val="0070C0"/>
              </a:solidFill>
              <a:latin typeface="+mj-lt"/>
              <a:cs typeface="Tahoma" pitchFamily="34" charset="0"/>
            </a:endParaRPr>
          </a:p>
        </p:txBody>
      </p:sp>
      <p:sp>
        <p:nvSpPr>
          <p:cNvPr id="15364" name="Footer Placeholder 4"/>
          <p:cNvSpPr>
            <a:spLocks noGrp="1"/>
          </p:cNvSpPr>
          <p:nvPr>
            <p:ph type="ftr" sz="quarter" idx="4294967295"/>
          </p:nvPr>
        </p:nvSpPr>
        <p:spPr bwMode="auto">
          <a:xfrm>
            <a:off x="0" y="7081838"/>
            <a:ext cx="3184525" cy="517525"/>
          </a:xfrm>
          <a:prstGeom prst="rect">
            <a:avLst/>
          </a:prstGeom>
          <a:noFill/>
          <a:ln>
            <a:miter lim="800000"/>
            <a:headEnd/>
            <a:tailEnd/>
          </a:ln>
        </p:spPr>
        <p:txBody>
          <a:bodyPr lIns="101882" tIns="50941" rIns="101882" bIns="50941"/>
          <a:lstStyle/>
          <a:p>
            <a:r>
              <a:rPr lang="en-US" dirty="0"/>
              <a:t>				</a:t>
            </a:r>
            <a:r>
              <a:rPr lang="en-US" dirty="0">
                <a:solidFill>
                  <a:srgbClr val="0070C0"/>
                </a:solidFill>
              </a:rPr>
              <a:t>.</a:t>
            </a:r>
          </a:p>
        </p:txBody>
      </p:sp>
      <p:pic>
        <p:nvPicPr>
          <p:cNvPr id="15366" name="Picture 37" descr="MCUL CUcorp Combo.jpg"/>
          <p:cNvPicPr>
            <a:picLocks noChangeAspect="1"/>
          </p:cNvPicPr>
          <p:nvPr/>
        </p:nvPicPr>
        <p:blipFill>
          <a:blip r:embed="rId2"/>
          <a:srcRect/>
          <a:stretch>
            <a:fillRect/>
          </a:stretch>
        </p:blipFill>
        <p:spPr bwMode="auto">
          <a:xfrm>
            <a:off x="6934200" y="7010400"/>
            <a:ext cx="2895600" cy="592138"/>
          </a:xfrm>
          <a:prstGeom prst="rect">
            <a:avLst/>
          </a:prstGeom>
          <a:noFill/>
          <a:ln w="9525">
            <a:noFill/>
            <a:miter lim="800000"/>
            <a:headEnd/>
            <a:tailEnd/>
          </a:ln>
        </p:spPr>
      </p:pic>
      <p:sp>
        <p:nvSpPr>
          <p:cNvPr id="25602" name="Rectangle 2"/>
          <p:cNvSpPr>
            <a:spLocks noChangeArrowheads="1"/>
          </p:cNvSpPr>
          <p:nvPr/>
        </p:nvSpPr>
        <p:spPr bwMode="auto">
          <a:xfrm>
            <a:off x="0" y="0"/>
            <a:ext cx="100584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81000" y="990600"/>
            <a:ext cx="6789738" cy="950913"/>
          </a:xfrm>
        </p:spPr>
        <p:txBody>
          <a:bodyPr/>
          <a:lstStyle/>
          <a:p>
            <a:r>
              <a:rPr lang="en-US" sz="5400" b="0" dirty="0" smtClean="0">
                <a:cs typeface="Tahoma" pitchFamily="34" charset="0"/>
              </a:rPr>
              <a:t>Thank You!</a:t>
            </a:r>
          </a:p>
        </p:txBody>
      </p:sp>
      <p:sp>
        <p:nvSpPr>
          <p:cNvPr id="17411" name="Content Placeholder 2"/>
          <p:cNvSpPr>
            <a:spLocks noGrp="1"/>
          </p:cNvSpPr>
          <p:nvPr>
            <p:ph idx="1"/>
          </p:nvPr>
        </p:nvSpPr>
        <p:spPr>
          <a:xfrm>
            <a:off x="1066800" y="3200400"/>
            <a:ext cx="7239000" cy="2133600"/>
          </a:xfrm>
        </p:spPr>
        <p:txBody>
          <a:bodyPr/>
          <a:lstStyle/>
          <a:p>
            <a:pPr marL="514350" indent="-514350">
              <a:buFontTx/>
              <a:buAutoNum type="arabicPeriod"/>
            </a:pPr>
            <a:r>
              <a:rPr lang="en-US" dirty="0" smtClean="0"/>
              <a:t>Board Governance Consulting</a:t>
            </a:r>
          </a:p>
          <a:p>
            <a:pPr marL="514350" indent="-514350">
              <a:buFontTx/>
              <a:buAutoNum type="arabicPeriod"/>
            </a:pPr>
            <a:r>
              <a:rPr lang="en-US" dirty="0" smtClean="0"/>
              <a:t>Strategic Planning Consulting</a:t>
            </a:r>
          </a:p>
          <a:p>
            <a:pPr marL="514350" indent="-514350">
              <a:buFontTx/>
              <a:buAutoNum type="arabicPeriod"/>
            </a:pPr>
            <a:r>
              <a:rPr lang="en-US" dirty="0" smtClean="0"/>
              <a:t>ROA and Capital Improvement </a:t>
            </a:r>
          </a:p>
          <a:p>
            <a:pPr marL="514350" indent="-514350">
              <a:buFontTx/>
              <a:buAutoNum type="arabicPeriod"/>
            </a:pPr>
            <a:r>
              <a:rPr lang="en-US" dirty="0" smtClean="0"/>
              <a:t>Field of Membership Expansion</a:t>
            </a:r>
          </a:p>
          <a:p>
            <a:pPr marL="514350" indent="-514350">
              <a:buFontTx/>
              <a:buAutoNum type="arabicPeriod"/>
            </a:pPr>
            <a:endParaRPr lang="en-US" dirty="0" smtClean="0"/>
          </a:p>
        </p:txBody>
      </p:sp>
      <p:sp>
        <p:nvSpPr>
          <p:cNvPr id="5" name="Rectangle 4"/>
          <p:cNvSpPr/>
          <p:nvPr/>
        </p:nvSpPr>
        <p:spPr>
          <a:xfrm>
            <a:off x="228600" y="1828800"/>
            <a:ext cx="7924800" cy="1569660"/>
          </a:xfrm>
          <a:prstGeom prst="rect">
            <a:avLst/>
          </a:prstGeom>
        </p:spPr>
        <p:txBody>
          <a:bodyPr wrap="square">
            <a:spAutoFit/>
          </a:bodyPr>
          <a:lstStyle/>
          <a:p>
            <a:pPr>
              <a:buFont typeface="Wingdings" pitchFamily="2" charset="2"/>
              <a:buChar char="Ø"/>
              <a:defRPr/>
            </a:pPr>
            <a:endParaRPr lang="en-US" sz="3200" dirty="0" smtClean="0">
              <a:solidFill>
                <a:schemeClr val="accent4"/>
              </a:solidFill>
              <a:latin typeface="Tahoma" pitchFamily="34" charset="0"/>
              <a:cs typeface="Tahoma" pitchFamily="34" charset="0"/>
            </a:endParaRPr>
          </a:p>
          <a:p>
            <a:pPr>
              <a:buFont typeface="Wingdings" pitchFamily="2" charset="2"/>
              <a:buChar char="Ø"/>
              <a:defRPr/>
            </a:pPr>
            <a:r>
              <a:rPr lang="en-US" sz="3200" dirty="0" smtClean="0">
                <a:solidFill>
                  <a:schemeClr val="accent4"/>
                </a:solidFill>
                <a:latin typeface="+mj-lt"/>
                <a:cs typeface="Tahoma" pitchFamily="34" charset="0"/>
              </a:rPr>
              <a:t>Director- Center for Board Governance</a:t>
            </a:r>
            <a:endParaRPr lang="en-US" sz="3200" dirty="0">
              <a:latin typeface="+mj-lt"/>
            </a:endParaRPr>
          </a:p>
          <a:p>
            <a:pPr>
              <a:defRPr/>
            </a:pPr>
            <a:r>
              <a:rPr lang="en-US" sz="3200" dirty="0">
                <a:latin typeface="Arial" charset="0"/>
              </a:rPr>
              <a:t>	</a:t>
            </a:r>
          </a:p>
        </p:txBody>
      </p:sp>
      <p:pic>
        <p:nvPicPr>
          <p:cNvPr id="9" name="Picture 5"/>
          <p:cNvPicPr>
            <a:picLocks noChangeAspect="1" noChangeArrowheads="1"/>
          </p:cNvPicPr>
          <p:nvPr/>
        </p:nvPicPr>
        <p:blipFill>
          <a:blip r:embed="rId2"/>
          <a:srcRect/>
          <a:stretch>
            <a:fillRect/>
          </a:stretch>
        </p:blipFill>
        <p:spPr bwMode="auto">
          <a:xfrm>
            <a:off x="7924800" y="685800"/>
            <a:ext cx="1828799" cy="224286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762000" y="2438400"/>
            <a:ext cx="8610600" cy="690563"/>
          </a:xfrm>
        </p:spPr>
        <p:txBody>
          <a:bodyPr/>
          <a:lstStyle/>
          <a:p>
            <a:r>
              <a:rPr lang="en-US" sz="3000" dirty="0" smtClean="0"/>
              <a:t/>
            </a:r>
            <a:br>
              <a:rPr lang="en-US" sz="3000" dirty="0" smtClean="0"/>
            </a:br>
            <a:r>
              <a:rPr lang="en-US" sz="3000" dirty="0" smtClean="0"/>
              <a:t/>
            </a:r>
            <a:br>
              <a:rPr lang="en-US" sz="3000" dirty="0" smtClean="0"/>
            </a:br>
            <a:endParaRPr lang="en-US" sz="3000" dirty="0" smtClean="0"/>
          </a:p>
        </p:txBody>
      </p:sp>
      <p:sp>
        <p:nvSpPr>
          <p:cNvPr id="11267" name="Rectangle 3"/>
          <p:cNvSpPr>
            <a:spLocks noGrp="1" noChangeArrowheads="1"/>
          </p:cNvSpPr>
          <p:nvPr>
            <p:ph type="subTitle" idx="1"/>
          </p:nvPr>
        </p:nvSpPr>
        <p:spPr>
          <a:xfrm>
            <a:off x="457200" y="1752600"/>
            <a:ext cx="8761413" cy="914400"/>
          </a:xfrm>
        </p:spPr>
        <p:txBody>
          <a:bodyPr/>
          <a:lstStyle/>
          <a:p>
            <a:pPr lvl="4" algn="r" eaLnBrk="1" hangingPunct="1">
              <a:buFontTx/>
              <a:buNone/>
              <a:defRPr/>
            </a:pPr>
            <a:endParaRPr lang="en-US" dirty="0" smtClean="0"/>
          </a:p>
          <a:p>
            <a:pPr lvl="4" algn="r" eaLnBrk="1" hangingPunct="1">
              <a:buFontTx/>
              <a:buNone/>
              <a:defRPr/>
            </a:pPr>
            <a:r>
              <a:rPr lang="en-US" dirty="0" smtClean="0"/>
              <a:t>Presented by:</a:t>
            </a:r>
          </a:p>
          <a:p>
            <a:pPr lvl="4" algn="r" eaLnBrk="1" hangingPunct="1">
              <a:buFontTx/>
              <a:buNone/>
              <a:defRPr/>
            </a:pPr>
            <a:r>
              <a:rPr lang="en-US" dirty="0" smtClean="0"/>
              <a:t> Mike Moyes</a:t>
            </a:r>
          </a:p>
          <a:p>
            <a:pPr lvl="4" algn="r" eaLnBrk="1" hangingPunct="1">
              <a:buFontTx/>
              <a:buNone/>
              <a:defRPr/>
            </a:pPr>
            <a:r>
              <a:rPr lang="en-US" i="1" dirty="0" smtClean="0"/>
              <a:t>CUcorp/HRN</a:t>
            </a:r>
          </a:p>
          <a:p>
            <a:pPr lvl="4" algn="r" eaLnBrk="1" hangingPunct="1">
              <a:buFontTx/>
              <a:buNone/>
              <a:defRPr/>
            </a:pPr>
            <a:endParaRPr lang="en-US" i="1" dirty="0" smtClean="0"/>
          </a:p>
          <a:p>
            <a:pPr lvl="4" algn="r" eaLnBrk="1" hangingPunct="1">
              <a:buFontTx/>
              <a:buNone/>
              <a:defRPr/>
            </a:pPr>
            <a:r>
              <a:rPr lang="en-US" sz="2800" b="1" i="1" u="sng" dirty="0" smtClean="0">
                <a:solidFill>
                  <a:schemeClr val="accent1">
                    <a:lumMod val="75000"/>
                  </a:schemeClr>
                </a:solidFill>
              </a:rPr>
              <a:t>mike.moyes@cucorp.com</a:t>
            </a:r>
          </a:p>
          <a:p>
            <a:pPr lvl="4" algn="r" eaLnBrk="1" hangingPunct="1">
              <a:buFontTx/>
              <a:buNone/>
              <a:defRPr/>
            </a:pPr>
            <a:endParaRPr lang="en-US" sz="2400" b="1" i="1" dirty="0" smtClean="0"/>
          </a:p>
          <a:p>
            <a:pPr lvl="4" algn="r" eaLnBrk="1" hangingPunct="1">
              <a:buFontTx/>
              <a:buNone/>
              <a:defRPr/>
            </a:pPr>
            <a:r>
              <a:rPr lang="en-US" sz="2400" b="1" i="1" dirty="0" smtClean="0"/>
              <a:t>734-793-1530 ext. 520</a:t>
            </a:r>
          </a:p>
          <a:p>
            <a:pPr lvl="4" algn="r" eaLnBrk="1" hangingPunct="1">
              <a:buFontTx/>
              <a:buNone/>
              <a:defRPr/>
            </a:pPr>
            <a:endParaRPr lang="en-US" sz="2400" b="1" i="1" dirty="0" smtClean="0"/>
          </a:p>
          <a:p>
            <a:pPr lvl="4" algn="r" eaLnBrk="1" hangingPunct="1">
              <a:buFontTx/>
              <a:buNone/>
              <a:defRPr/>
            </a:pPr>
            <a:endParaRPr lang="en-US" i="1" dirty="0" smtClean="0"/>
          </a:p>
        </p:txBody>
      </p:sp>
      <p:pic>
        <p:nvPicPr>
          <p:cNvPr id="16388" name="Picture 6" descr="C:\Program Files\Microsoft Office\MEDIA\CAGCAT10\j0233018.wmf"/>
          <p:cNvPicPr>
            <a:picLocks noChangeAspect="1" noChangeArrowheads="1"/>
          </p:cNvPicPr>
          <p:nvPr/>
        </p:nvPicPr>
        <p:blipFill>
          <a:blip r:embed="rId3"/>
          <a:srcRect/>
          <a:stretch>
            <a:fillRect/>
          </a:stretch>
        </p:blipFill>
        <p:spPr bwMode="auto">
          <a:xfrm>
            <a:off x="1295400" y="3048000"/>
            <a:ext cx="2971800" cy="3019425"/>
          </a:xfrm>
          <a:prstGeom prst="rect">
            <a:avLst/>
          </a:prstGeom>
          <a:noFill/>
          <a:ln w="9525">
            <a:noFill/>
            <a:miter lim="800000"/>
            <a:headEnd/>
            <a:tailEnd/>
          </a:ln>
        </p:spPr>
      </p:pic>
      <p:pic>
        <p:nvPicPr>
          <p:cNvPr id="16389" name="Picture 37" descr="MCUL CUcorp Combo.jpg"/>
          <p:cNvPicPr>
            <a:picLocks noChangeAspect="1"/>
          </p:cNvPicPr>
          <p:nvPr/>
        </p:nvPicPr>
        <p:blipFill>
          <a:blip r:embed="rId4"/>
          <a:srcRect/>
          <a:stretch>
            <a:fillRect/>
          </a:stretch>
        </p:blipFill>
        <p:spPr bwMode="auto">
          <a:xfrm>
            <a:off x="6934200" y="7010400"/>
            <a:ext cx="2895600" cy="592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8306" name="Object 2"/>
          <p:cNvGraphicFramePr>
            <a:graphicFrameLocks noChangeAspect="1"/>
          </p:cNvGraphicFramePr>
          <p:nvPr/>
        </p:nvGraphicFramePr>
        <p:xfrm>
          <a:off x="838200" y="1458913"/>
          <a:ext cx="8426450" cy="5051425"/>
        </p:xfrm>
        <a:graphic>
          <a:graphicData uri="http://schemas.openxmlformats.org/presentationml/2006/ole">
            <p:oleObj spid="_x0000_s161794" name="Chart" r:id="rId4" imgW="7191456" imgH="4486296" progId="MSGraph.Chart.8">
              <p:embed followColorScheme="full"/>
            </p:oleObj>
          </a:graphicData>
        </a:graphic>
      </p:graphicFrame>
      <p:sp>
        <p:nvSpPr>
          <p:cNvPr id="3075" name="Rectangle 3"/>
          <p:cNvSpPr>
            <a:spLocks noChangeArrowheads="1"/>
          </p:cNvSpPr>
          <p:nvPr/>
        </p:nvSpPr>
        <p:spPr bwMode="auto">
          <a:xfrm>
            <a:off x="381000" y="533400"/>
            <a:ext cx="4800600" cy="1212850"/>
          </a:xfrm>
          <a:prstGeom prst="rect">
            <a:avLst/>
          </a:prstGeom>
          <a:noFill/>
          <a:ln w="9525">
            <a:noFill/>
            <a:miter lim="800000"/>
            <a:headEnd/>
            <a:tailEnd/>
          </a:ln>
        </p:spPr>
        <p:txBody>
          <a:bodyPr lIns="101882" tIns="50941" rIns="101882" bIns="50941" anchor="ctr"/>
          <a:lstStyle/>
          <a:p>
            <a:pPr algn="ctr">
              <a:lnSpc>
                <a:spcPct val="95000"/>
              </a:lnSpc>
            </a:pPr>
            <a:r>
              <a:rPr lang="en-US" sz="3700" dirty="0"/>
              <a:t>U.S. Credit Union Loan Growth</a:t>
            </a:r>
            <a:endParaRPr lang="en-US" sz="2800" dirty="0"/>
          </a:p>
        </p:txBody>
      </p:sp>
      <p:grpSp>
        <p:nvGrpSpPr>
          <p:cNvPr id="2" name="Group 4"/>
          <p:cNvGrpSpPr>
            <a:grpSpLocks/>
          </p:cNvGrpSpPr>
          <p:nvPr/>
        </p:nvGrpSpPr>
        <p:grpSpPr bwMode="auto">
          <a:xfrm>
            <a:off x="7124700" y="2244725"/>
            <a:ext cx="2198688" cy="346075"/>
            <a:chOff x="901" y="1152"/>
            <a:chExt cx="1259" cy="192"/>
          </a:xfrm>
        </p:grpSpPr>
        <p:sp>
          <p:nvSpPr>
            <p:cNvPr id="3083" name="Text Box 5"/>
            <p:cNvSpPr txBox="1">
              <a:spLocks noChangeArrowheads="1"/>
            </p:cNvSpPr>
            <p:nvPr/>
          </p:nvSpPr>
          <p:spPr bwMode="auto">
            <a:xfrm>
              <a:off x="901" y="1200"/>
              <a:ext cx="122" cy="86"/>
            </a:xfrm>
            <a:prstGeom prst="rect">
              <a:avLst/>
            </a:prstGeom>
            <a:solidFill>
              <a:srgbClr val="FF6600"/>
            </a:solidFill>
            <a:ln w="9525">
              <a:solidFill>
                <a:schemeClr val="tx1"/>
              </a:solidFill>
              <a:miter lim="800000"/>
              <a:headEnd/>
              <a:tailEnd/>
            </a:ln>
          </p:spPr>
          <p:txBody>
            <a:bodyPr>
              <a:spAutoFit/>
            </a:bodyPr>
            <a:lstStyle/>
            <a:p>
              <a:pPr>
                <a:spcBef>
                  <a:spcPct val="50000"/>
                </a:spcBef>
              </a:pPr>
              <a:r>
                <a:rPr lang="en-US" sz="400" dirty="0"/>
                <a:t> </a:t>
              </a:r>
            </a:p>
          </p:txBody>
        </p:sp>
        <p:sp>
          <p:nvSpPr>
            <p:cNvPr id="3084" name="Text Box 6"/>
            <p:cNvSpPr txBox="1">
              <a:spLocks noChangeArrowheads="1"/>
            </p:cNvSpPr>
            <p:nvPr/>
          </p:nvSpPr>
          <p:spPr bwMode="auto">
            <a:xfrm>
              <a:off x="1008" y="1152"/>
              <a:ext cx="1152" cy="192"/>
            </a:xfrm>
            <a:prstGeom prst="rect">
              <a:avLst/>
            </a:prstGeom>
            <a:noFill/>
            <a:ln w="9525">
              <a:noFill/>
              <a:miter lim="800000"/>
              <a:headEnd/>
              <a:tailEnd/>
            </a:ln>
          </p:spPr>
          <p:txBody>
            <a:bodyPr>
              <a:spAutoFit/>
            </a:bodyPr>
            <a:lstStyle/>
            <a:p>
              <a:pPr>
                <a:spcBef>
                  <a:spcPct val="50000"/>
                </a:spcBef>
              </a:pPr>
              <a:r>
                <a:rPr lang="en-US" sz="1600" dirty="0"/>
                <a:t>Recession</a:t>
              </a:r>
            </a:p>
          </p:txBody>
        </p:sp>
      </p:grpSp>
      <p:sp>
        <p:nvSpPr>
          <p:cNvPr id="3077" name="Text Box 7"/>
          <p:cNvSpPr txBox="1">
            <a:spLocks noChangeArrowheads="1"/>
          </p:cNvSpPr>
          <p:nvPr/>
        </p:nvSpPr>
        <p:spPr bwMode="auto">
          <a:xfrm rot="5400000" flipV="1">
            <a:off x="-953294" y="3604419"/>
            <a:ext cx="2598738" cy="349250"/>
          </a:xfrm>
          <a:prstGeom prst="rect">
            <a:avLst/>
          </a:prstGeom>
          <a:noFill/>
          <a:ln w="9525">
            <a:noFill/>
            <a:miter lim="800000"/>
            <a:headEnd/>
            <a:tailEnd/>
          </a:ln>
        </p:spPr>
        <p:txBody>
          <a:bodyPr lIns="101882" tIns="50941" rIns="101882" bIns="50941">
            <a:spAutoFit/>
          </a:bodyPr>
          <a:lstStyle/>
          <a:p>
            <a:pPr>
              <a:spcBef>
                <a:spcPct val="50000"/>
              </a:spcBef>
            </a:pPr>
            <a:r>
              <a:rPr lang="en-US" sz="1600" dirty="0"/>
              <a:t>Basis points</a:t>
            </a:r>
          </a:p>
        </p:txBody>
      </p:sp>
      <p:sp>
        <p:nvSpPr>
          <p:cNvPr id="3078" name="Text Box 8"/>
          <p:cNvSpPr txBox="1">
            <a:spLocks noChangeArrowheads="1"/>
          </p:cNvSpPr>
          <p:nvPr/>
        </p:nvSpPr>
        <p:spPr bwMode="auto">
          <a:xfrm>
            <a:off x="9220200" y="6096000"/>
            <a:ext cx="615950" cy="349250"/>
          </a:xfrm>
          <a:prstGeom prst="rect">
            <a:avLst/>
          </a:prstGeom>
          <a:noFill/>
          <a:ln w="9525">
            <a:noFill/>
            <a:miter lim="800000"/>
            <a:headEnd/>
            <a:tailEnd/>
          </a:ln>
        </p:spPr>
        <p:txBody>
          <a:bodyPr lIns="101882" tIns="50941" rIns="101882" bIns="50941">
            <a:spAutoFit/>
          </a:bodyPr>
          <a:lstStyle/>
          <a:p>
            <a:pPr>
              <a:spcBef>
                <a:spcPct val="50000"/>
              </a:spcBef>
            </a:pPr>
            <a:r>
              <a:rPr lang="en-US" sz="1600" dirty="0"/>
              <a:t>est.</a:t>
            </a:r>
          </a:p>
        </p:txBody>
      </p:sp>
      <p:sp>
        <p:nvSpPr>
          <p:cNvPr id="3079" name="Text Box 9"/>
          <p:cNvSpPr txBox="1">
            <a:spLocks noChangeArrowheads="1"/>
          </p:cNvSpPr>
          <p:nvPr/>
        </p:nvSpPr>
        <p:spPr bwMode="auto">
          <a:xfrm>
            <a:off x="250825" y="7426325"/>
            <a:ext cx="4275138" cy="330200"/>
          </a:xfrm>
          <a:prstGeom prst="rect">
            <a:avLst/>
          </a:prstGeom>
          <a:noFill/>
          <a:ln w="9525">
            <a:noFill/>
            <a:miter lim="800000"/>
            <a:headEnd/>
            <a:tailEnd/>
          </a:ln>
        </p:spPr>
        <p:txBody>
          <a:bodyPr lIns="101882" tIns="50941" rIns="101882" bIns="50941">
            <a:spAutoFit/>
          </a:bodyPr>
          <a:lstStyle/>
          <a:p>
            <a:pPr>
              <a:spcBef>
                <a:spcPct val="50000"/>
              </a:spcBef>
            </a:pPr>
            <a:r>
              <a:rPr lang="en-US" sz="1400" i="1" dirty="0"/>
              <a:t>Source: CUNA economics &amp; statistics</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ChangeArrowheads="1"/>
          </p:cNvSpPr>
          <p:nvPr/>
        </p:nvSpPr>
        <p:spPr bwMode="auto">
          <a:xfrm>
            <a:off x="1066800" y="609600"/>
            <a:ext cx="7461250" cy="1212850"/>
          </a:xfrm>
          <a:prstGeom prst="rect">
            <a:avLst/>
          </a:prstGeom>
          <a:noFill/>
          <a:ln w="9525">
            <a:noFill/>
            <a:miter lim="800000"/>
            <a:headEnd/>
            <a:tailEnd/>
          </a:ln>
        </p:spPr>
        <p:txBody>
          <a:bodyPr lIns="101882" tIns="50941" rIns="101882" bIns="50941" anchor="ctr"/>
          <a:lstStyle/>
          <a:p>
            <a:pPr algn="ctr">
              <a:lnSpc>
                <a:spcPct val="95000"/>
              </a:lnSpc>
            </a:pPr>
            <a:r>
              <a:rPr lang="en-US" sz="3900" dirty="0"/>
              <a:t>U.S. Economic Forecast</a:t>
            </a:r>
          </a:p>
        </p:txBody>
      </p:sp>
      <p:sp>
        <p:nvSpPr>
          <p:cNvPr id="35843" name="Rectangle 6"/>
          <p:cNvSpPr>
            <a:spLocks noGrp="1" noChangeArrowheads="1"/>
          </p:cNvSpPr>
          <p:nvPr>
            <p:ph type="body" idx="1"/>
          </p:nvPr>
        </p:nvSpPr>
        <p:spPr>
          <a:xfrm>
            <a:off x="128588" y="1905000"/>
            <a:ext cx="9929812" cy="5129213"/>
          </a:xfrm>
        </p:spPr>
        <p:txBody>
          <a:bodyPr/>
          <a:lstStyle/>
          <a:p>
            <a:pPr>
              <a:buFontTx/>
              <a:buNone/>
              <a:tabLst>
                <a:tab pos="4518025" algn="l"/>
                <a:tab pos="4848225" algn="l"/>
                <a:tab pos="6308725" algn="l"/>
                <a:tab pos="7508875" algn="l"/>
                <a:tab pos="8659813" algn="l"/>
              </a:tabLst>
            </a:pPr>
            <a:r>
              <a:rPr lang="en-US" sz="2500" b="1" dirty="0" smtClean="0">
                <a:solidFill>
                  <a:srgbClr val="CC3300"/>
                </a:solidFill>
              </a:rPr>
              <a:t>Economic Forecast	5 Yr Avg	2008	2009	2010</a:t>
            </a:r>
          </a:p>
          <a:p>
            <a:pPr>
              <a:buFontTx/>
              <a:buNone/>
              <a:tabLst>
                <a:tab pos="4518025" algn="l"/>
                <a:tab pos="4848225" algn="l"/>
                <a:tab pos="6308725" algn="l"/>
                <a:tab pos="7508875" algn="l"/>
                <a:tab pos="8659813" algn="l"/>
              </a:tabLst>
            </a:pPr>
            <a:endParaRPr lang="en-US" sz="2500" b="1" dirty="0" smtClean="0">
              <a:solidFill>
                <a:srgbClr val="CC3300"/>
              </a:solidFill>
            </a:endParaRPr>
          </a:p>
          <a:p>
            <a:pPr>
              <a:buFontTx/>
              <a:buNone/>
              <a:tabLst>
                <a:tab pos="4518025" algn="l"/>
                <a:tab pos="4848225" algn="l"/>
                <a:tab pos="6308725" algn="l"/>
                <a:tab pos="7508875" algn="l"/>
                <a:tab pos="8659813" algn="l"/>
              </a:tabLst>
            </a:pPr>
            <a:r>
              <a:rPr lang="en-US" dirty="0" smtClean="0"/>
              <a:t> </a:t>
            </a:r>
            <a:r>
              <a:rPr lang="en-US" sz="2000" dirty="0" smtClean="0"/>
              <a:t>Economic growth (% change in GDP)  		2.6%	 1.1%	 -2.0%	 2.0%   </a:t>
            </a:r>
          </a:p>
          <a:p>
            <a:pPr>
              <a:spcBef>
                <a:spcPct val="45000"/>
              </a:spcBef>
              <a:buFontTx/>
              <a:buNone/>
              <a:tabLst>
                <a:tab pos="4518025" algn="l"/>
                <a:tab pos="4848225" algn="l"/>
                <a:tab pos="6308725" algn="l"/>
                <a:tab pos="7508875" algn="l"/>
                <a:tab pos="8659813" algn="l"/>
              </a:tabLst>
            </a:pPr>
            <a:r>
              <a:rPr lang="en-US" sz="2000" dirty="0" smtClean="0"/>
              <a:t>  Inflation (% change in CPI)		2.7	-0.1	  0.5	 2.0</a:t>
            </a:r>
          </a:p>
          <a:p>
            <a:pPr>
              <a:spcBef>
                <a:spcPct val="45000"/>
              </a:spcBef>
              <a:buFontTx/>
              <a:buNone/>
              <a:tabLst>
                <a:tab pos="4518025" algn="l"/>
                <a:tab pos="4848225" algn="l"/>
                <a:tab pos="6308725" algn="l"/>
                <a:tab pos="7508875" algn="l"/>
                <a:tab pos="8659813" algn="l"/>
              </a:tabLst>
            </a:pPr>
            <a:r>
              <a:rPr lang="en-US" sz="2000" dirty="0" smtClean="0"/>
              <a:t>  Core inflation 		2.2	 1.7	 0.5 	 1.5 </a:t>
            </a:r>
          </a:p>
          <a:p>
            <a:pPr>
              <a:spcBef>
                <a:spcPct val="45000"/>
              </a:spcBef>
              <a:buFontTx/>
              <a:buNone/>
              <a:tabLst>
                <a:tab pos="4518025" algn="l"/>
                <a:tab pos="4848225" algn="l"/>
                <a:tab pos="6308725" algn="l"/>
                <a:tab pos="7508875" algn="l"/>
                <a:tab pos="8659813" algn="l"/>
              </a:tabLst>
            </a:pPr>
            <a:r>
              <a:rPr lang="en-US" sz="2000" dirty="0" smtClean="0"/>
              <a:t>  Unemployment rate average		5.1	 5.8	 8.9 	10.5 </a:t>
            </a:r>
          </a:p>
          <a:p>
            <a:pPr>
              <a:spcBef>
                <a:spcPct val="45000"/>
              </a:spcBef>
              <a:buFontTx/>
              <a:buNone/>
              <a:tabLst>
                <a:tab pos="4518025" algn="l"/>
                <a:tab pos="4848225" algn="l"/>
                <a:tab pos="6308725" algn="l"/>
                <a:tab pos="7508875" algn="l"/>
                <a:tab pos="8659813" algn="l"/>
              </a:tabLst>
            </a:pPr>
            <a:r>
              <a:rPr lang="en-US" sz="2000" dirty="0" smtClean="0"/>
              <a:t>  Fed funds rate average		3.30	1.94	 0.13 	 0.50 </a:t>
            </a:r>
          </a:p>
          <a:p>
            <a:pPr>
              <a:spcBef>
                <a:spcPct val="45000"/>
              </a:spcBef>
              <a:buFontTx/>
              <a:buNone/>
              <a:tabLst>
                <a:tab pos="4518025" algn="l"/>
                <a:tab pos="4848225" algn="l"/>
                <a:tab pos="6308725" algn="l"/>
                <a:tab pos="7508875" algn="l"/>
                <a:tab pos="8659813" algn="l"/>
              </a:tabLst>
            </a:pPr>
            <a:r>
              <a:rPr lang="en-US" sz="2000" dirty="0" smtClean="0"/>
              <a:t>  10-Year Treasury rate average		4.33%	3.68%	 2.94%	3.50%</a:t>
            </a:r>
          </a:p>
          <a:p>
            <a:pPr>
              <a:spcBef>
                <a:spcPct val="45000"/>
              </a:spcBef>
              <a:buFontTx/>
              <a:buNone/>
              <a:tabLst>
                <a:tab pos="4518025" algn="l"/>
                <a:tab pos="4848225" algn="l"/>
                <a:tab pos="6308725" algn="l"/>
                <a:tab pos="7508875" algn="l"/>
                <a:tab pos="8659813" algn="l"/>
              </a:tabLst>
            </a:pPr>
            <a:endParaRPr lang="en-US" sz="2000" dirty="0" smtClean="0"/>
          </a:p>
        </p:txBody>
      </p:sp>
      <p:pic>
        <p:nvPicPr>
          <p:cNvPr id="35844" name="Picture 7" descr="2009 E-scan_top_box"/>
          <p:cNvPicPr>
            <a:picLocks noChangeAspect="1" noChangeArrowheads="1"/>
          </p:cNvPicPr>
          <p:nvPr/>
        </p:nvPicPr>
        <p:blipFill>
          <a:blip r:embed="rId3"/>
          <a:srcRect/>
          <a:stretch>
            <a:fillRect/>
          </a:stretch>
        </p:blipFill>
        <p:spPr bwMode="auto">
          <a:xfrm>
            <a:off x="144463" y="2762250"/>
            <a:ext cx="9699625" cy="85725"/>
          </a:xfrm>
          <a:prstGeom prst="rect">
            <a:avLst/>
          </a:prstGeom>
          <a:noFill/>
          <a:ln w="9525">
            <a:noFill/>
            <a:miter lim="800000"/>
            <a:headEnd/>
            <a:tailEnd/>
          </a:ln>
        </p:spPr>
      </p:pic>
      <p:pic>
        <p:nvPicPr>
          <p:cNvPr id="35845" name="Picture 12" descr="2009 E-scan_top_box"/>
          <p:cNvPicPr>
            <a:picLocks noChangeAspect="1" noChangeArrowheads="1"/>
          </p:cNvPicPr>
          <p:nvPr/>
        </p:nvPicPr>
        <p:blipFill>
          <a:blip r:embed="rId3"/>
          <a:srcRect/>
          <a:stretch>
            <a:fillRect/>
          </a:stretch>
        </p:blipFill>
        <p:spPr bwMode="auto">
          <a:xfrm>
            <a:off x="100013" y="6411913"/>
            <a:ext cx="9698037" cy="84137"/>
          </a:xfrm>
          <a:prstGeom prst="rect">
            <a:avLst/>
          </a:prstGeom>
          <a:noFill/>
          <a:ln w="9525">
            <a:noFill/>
            <a:miter lim="800000"/>
            <a:headEnd/>
            <a:tailEnd/>
          </a:ln>
        </p:spPr>
      </p:pic>
      <p:sp>
        <p:nvSpPr>
          <p:cNvPr id="35846" name="TextBox 6"/>
          <p:cNvSpPr txBox="1">
            <a:spLocks noChangeArrowheads="1"/>
          </p:cNvSpPr>
          <p:nvPr/>
        </p:nvSpPr>
        <p:spPr bwMode="auto">
          <a:xfrm>
            <a:off x="533400" y="6019800"/>
            <a:ext cx="4608513" cy="369888"/>
          </a:xfrm>
          <a:prstGeom prst="rect">
            <a:avLst/>
          </a:prstGeom>
          <a:noFill/>
          <a:ln w="9525">
            <a:noFill/>
            <a:miter lim="800000"/>
            <a:headEnd/>
            <a:tailEnd/>
          </a:ln>
        </p:spPr>
        <p:txBody>
          <a:bodyPr wrap="none">
            <a:spAutoFit/>
          </a:bodyPr>
          <a:lstStyle/>
          <a:p>
            <a:r>
              <a:rPr lang="en-US" dirty="0">
                <a:solidFill>
                  <a:srgbClr val="FF0000"/>
                </a:solidFill>
              </a:rPr>
              <a:t>* MI Unemployment is 15% - Detroit is 29%</a:t>
            </a:r>
          </a:p>
        </p:txBody>
      </p:sp>
      <p:cxnSp>
        <p:nvCxnSpPr>
          <p:cNvPr id="9" name="Straight Arrow Connector 8"/>
          <p:cNvCxnSpPr/>
          <p:nvPr/>
        </p:nvCxnSpPr>
        <p:spPr>
          <a:xfrm flipV="1">
            <a:off x="5334000" y="4495800"/>
            <a:ext cx="2286000" cy="1676400"/>
          </a:xfrm>
          <a:prstGeom prst="straightConnector1">
            <a:avLst/>
          </a:prstGeom>
          <a:ln w="3175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1219200" y="381000"/>
            <a:ext cx="7461250" cy="1212850"/>
          </a:xfrm>
          <a:prstGeom prst="rect">
            <a:avLst/>
          </a:prstGeom>
          <a:noFill/>
          <a:ln w="9525">
            <a:noFill/>
            <a:miter lim="800000"/>
            <a:headEnd/>
            <a:tailEnd/>
          </a:ln>
        </p:spPr>
        <p:txBody>
          <a:bodyPr lIns="101882" tIns="50941" rIns="101882" bIns="50941" anchor="ctr"/>
          <a:lstStyle/>
          <a:p>
            <a:pPr algn="ctr">
              <a:lnSpc>
                <a:spcPct val="95000"/>
              </a:lnSpc>
            </a:pPr>
            <a:r>
              <a:rPr lang="en-US" sz="3900" dirty="0"/>
              <a:t>U.S. CU Outlook</a:t>
            </a:r>
          </a:p>
        </p:txBody>
      </p:sp>
      <p:sp>
        <p:nvSpPr>
          <p:cNvPr id="36867" name="Rectangle 3"/>
          <p:cNvSpPr>
            <a:spLocks noGrp="1" noChangeArrowheads="1"/>
          </p:cNvSpPr>
          <p:nvPr>
            <p:ph type="body" idx="1"/>
          </p:nvPr>
        </p:nvSpPr>
        <p:spPr>
          <a:xfrm>
            <a:off x="334963" y="1811338"/>
            <a:ext cx="9723437" cy="5199062"/>
          </a:xfrm>
        </p:spPr>
        <p:txBody>
          <a:bodyPr/>
          <a:lstStyle/>
          <a:p>
            <a:pPr>
              <a:lnSpc>
                <a:spcPct val="80000"/>
              </a:lnSpc>
              <a:buFontTx/>
              <a:buNone/>
              <a:tabLst>
                <a:tab pos="4518025" algn="l"/>
                <a:tab pos="4848225" algn="l"/>
                <a:tab pos="6308725" algn="l"/>
                <a:tab pos="7508875" algn="l"/>
                <a:tab pos="8659813" algn="l"/>
              </a:tabLst>
            </a:pPr>
            <a:r>
              <a:rPr lang="en-US" sz="2000" b="1" dirty="0" smtClean="0">
                <a:solidFill>
                  <a:srgbClr val="CC3300"/>
                </a:solidFill>
              </a:rPr>
              <a:t>Credit Union Outlook	5 Yr Avg	2008	2009	2010</a:t>
            </a:r>
          </a:p>
          <a:p>
            <a:pPr>
              <a:lnSpc>
                <a:spcPct val="80000"/>
              </a:lnSpc>
              <a:buFontTx/>
              <a:buNone/>
              <a:tabLst>
                <a:tab pos="4518025" algn="l"/>
                <a:tab pos="4848225" algn="l"/>
                <a:tab pos="6308725" algn="l"/>
                <a:tab pos="7508875" algn="l"/>
                <a:tab pos="8659813" algn="l"/>
              </a:tabLst>
            </a:pPr>
            <a:endParaRPr lang="en-US" sz="1100" b="1" dirty="0" smtClean="0">
              <a:solidFill>
                <a:srgbClr val="CC3300"/>
              </a:solidFill>
            </a:endParaRPr>
          </a:p>
          <a:p>
            <a:pPr>
              <a:lnSpc>
                <a:spcPct val="95000"/>
              </a:lnSpc>
              <a:spcBef>
                <a:spcPct val="75000"/>
              </a:spcBef>
              <a:buFontTx/>
              <a:buNone/>
              <a:tabLst>
                <a:tab pos="4518025" algn="l"/>
                <a:tab pos="4848225" algn="l"/>
                <a:tab pos="6308725" algn="l"/>
                <a:tab pos="7508875" algn="l"/>
                <a:tab pos="8659813" algn="l"/>
              </a:tabLst>
            </a:pPr>
            <a:r>
              <a:rPr lang="en-US" sz="2200" dirty="0" smtClean="0"/>
              <a:t> </a:t>
            </a:r>
            <a:r>
              <a:rPr lang="en-US" sz="1800" b="1" dirty="0" smtClean="0"/>
              <a:t>Savings growth              		 4.8%	 6.9%	 12%	10.0%   </a:t>
            </a:r>
          </a:p>
          <a:p>
            <a:pPr>
              <a:lnSpc>
                <a:spcPct val="95000"/>
              </a:lnSpc>
              <a:spcBef>
                <a:spcPct val="75000"/>
              </a:spcBef>
              <a:buFontTx/>
              <a:buNone/>
              <a:tabLst>
                <a:tab pos="4518025" algn="l"/>
                <a:tab pos="4848225" algn="l"/>
                <a:tab pos="6308725" algn="l"/>
                <a:tab pos="7508875" algn="l"/>
                <a:tab pos="8659813" algn="l"/>
              </a:tabLst>
            </a:pPr>
            <a:r>
              <a:rPr lang="en-US" sz="1800" b="1" dirty="0" smtClean="0"/>
              <a:t>  Loan growth		 8.5	 6.7	  6.0	  8.0</a:t>
            </a:r>
          </a:p>
          <a:p>
            <a:pPr>
              <a:lnSpc>
                <a:spcPct val="95000"/>
              </a:lnSpc>
              <a:spcBef>
                <a:spcPct val="75000"/>
              </a:spcBef>
              <a:buFontTx/>
              <a:buNone/>
              <a:tabLst>
                <a:tab pos="4518025" algn="l"/>
                <a:tab pos="4848225" algn="l"/>
                <a:tab pos="6308725" algn="l"/>
                <a:tab pos="7508875" algn="l"/>
                <a:tab pos="8659813" algn="l"/>
              </a:tabLst>
            </a:pPr>
            <a:r>
              <a:rPr lang="en-US" sz="1800" b="1" dirty="0" smtClean="0"/>
              <a:t>  Asset growth		 6.8	 7.2	12.0	10.0</a:t>
            </a:r>
          </a:p>
          <a:p>
            <a:pPr>
              <a:lnSpc>
                <a:spcPct val="95000"/>
              </a:lnSpc>
              <a:spcBef>
                <a:spcPct val="75000"/>
              </a:spcBef>
              <a:buFontTx/>
              <a:buNone/>
              <a:tabLst>
                <a:tab pos="4518025" algn="l"/>
                <a:tab pos="4848225" algn="l"/>
                <a:tab pos="6308725" algn="l"/>
                <a:tab pos="7508875" algn="l"/>
                <a:tab pos="8659813" algn="l"/>
              </a:tabLst>
            </a:pPr>
            <a:r>
              <a:rPr lang="en-US" sz="1800" b="1" dirty="0" smtClean="0"/>
              <a:t>  Membership growth 		 2.3	 1.6	  3.0 	  2.0 </a:t>
            </a:r>
          </a:p>
          <a:p>
            <a:pPr>
              <a:lnSpc>
                <a:spcPct val="95000"/>
              </a:lnSpc>
              <a:spcBef>
                <a:spcPct val="75000"/>
              </a:spcBef>
              <a:buFontTx/>
              <a:buNone/>
              <a:tabLst>
                <a:tab pos="4518025" algn="l"/>
                <a:tab pos="4848225" algn="l"/>
                <a:tab pos="6308725" algn="l"/>
                <a:tab pos="7508875" algn="l"/>
                <a:tab pos="8659813" algn="l"/>
              </a:tabLst>
            </a:pPr>
            <a:r>
              <a:rPr lang="en-US" sz="1800" b="1" dirty="0" smtClean="0"/>
              <a:t>  Loan-to-share ratio		77.6	83.2	 78.5 	77.0 </a:t>
            </a:r>
          </a:p>
          <a:p>
            <a:pPr>
              <a:lnSpc>
                <a:spcPct val="95000"/>
              </a:lnSpc>
              <a:spcBef>
                <a:spcPct val="75000"/>
              </a:spcBef>
              <a:buFontTx/>
              <a:buNone/>
              <a:tabLst>
                <a:tab pos="4518025" algn="l"/>
                <a:tab pos="4848225" algn="l"/>
                <a:tab pos="6308725" algn="l"/>
                <a:tab pos="7508875" algn="l"/>
                <a:tab pos="8659813" algn="l"/>
              </a:tabLst>
            </a:pPr>
            <a:r>
              <a:rPr lang="en-US" sz="1800" b="1" dirty="0" smtClean="0"/>
              <a:t>  Delinquency rate		0.87	1.37	 1.78 	1.50 </a:t>
            </a:r>
          </a:p>
          <a:p>
            <a:pPr>
              <a:lnSpc>
                <a:spcPct val="95000"/>
              </a:lnSpc>
              <a:spcBef>
                <a:spcPct val="75000"/>
              </a:spcBef>
              <a:buFontTx/>
              <a:buNone/>
              <a:tabLst>
                <a:tab pos="4518025" algn="l"/>
                <a:tab pos="4848225" algn="l"/>
                <a:tab pos="6308725" algn="l"/>
                <a:tab pos="7508875" algn="l"/>
                <a:tab pos="8659813" algn="l"/>
              </a:tabLst>
            </a:pPr>
            <a:r>
              <a:rPr lang="en-US" sz="1800" b="1" dirty="0" smtClean="0"/>
              <a:t>  Net charge-off rate		0.57	0.84	 1.28	1.50</a:t>
            </a:r>
          </a:p>
          <a:p>
            <a:pPr>
              <a:lnSpc>
                <a:spcPct val="95000"/>
              </a:lnSpc>
              <a:spcBef>
                <a:spcPct val="75000"/>
              </a:spcBef>
              <a:buFontTx/>
              <a:buNone/>
              <a:tabLst>
                <a:tab pos="4518025" algn="l"/>
                <a:tab pos="4848225" algn="l"/>
                <a:tab pos="6308725" algn="l"/>
                <a:tab pos="7508875" algn="l"/>
                <a:tab pos="8659813" algn="l"/>
              </a:tabLst>
            </a:pPr>
            <a:r>
              <a:rPr lang="en-US" sz="1800" b="1" dirty="0" smtClean="0"/>
              <a:t>  Return on average assets (ROA)		0.71	0.31	 0.40 	0.50 </a:t>
            </a:r>
          </a:p>
          <a:p>
            <a:pPr>
              <a:lnSpc>
                <a:spcPct val="95000"/>
              </a:lnSpc>
              <a:spcBef>
                <a:spcPct val="75000"/>
              </a:spcBef>
              <a:buFontTx/>
              <a:buNone/>
              <a:tabLst>
                <a:tab pos="4518025" algn="l"/>
                <a:tab pos="4848225" algn="l"/>
                <a:tab pos="6308725" algn="l"/>
                <a:tab pos="7508875" algn="l"/>
                <a:tab pos="8659813" algn="l"/>
              </a:tabLst>
            </a:pPr>
            <a:r>
              <a:rPr lang="en-US" sz="1800" b="1" dirty="0" smtClean="0"/>
              <a:t>  Net-worth ratio		11.2%	10.8%	 9.9%	9.5%</a:t>
            </a:r>
          </a:p>
          <a:p>
            <a:pPr>
              <a:lnSpc>
                <a:spcPct val="95000"/>
              </a:lnSpc>
              <a:spcBef>
                <a:spcPct val="75000"/>
              </a:spcBef>
              <a:buFontTx/>
              <a:buNone/>
              <a:tabLst>
                <a:tab pos="4518025" algn="l"/>
                <a:tab pos="4848225" algn="l"/>
                <a:tab pos="6308725" algn="l"/>
                <a:tab pos="7508875" algn="l"/>
                <a:tab pos="8659813" algn="l"/>
              </a:tabLst>
            </a:pPr>
            <a:endParaRPr lang="en-US" sz="1800" b="1" dirty="0" smtClean="0"/>
          </a:p>
          <a:p>
            <a:pPr>
              <a:lnSpc>
                <a:spcPct val="80000"/>
              </a:lnSpc>
              <a:spcBef>
                <a:spcPct val="45000"/>
              </a:spcBef>
              <a:buFontTx/>
              <a:buNone/>
              <a:tabLst>
                <a:tab pos="4518025" algn="l"/>
                <a:tab pos="4848225" algn="l"/>
                <a:tab pos="6308725" algn="l"/>
                <a:tab pos="7508875" algn="l"/>
                <a:tab pos="8659813" algn="l"/>
              </a:tabLst>
            </a:pPr>
            <a:endParaRPr lang="en-US" sz="1800" b="1" dirty="0" smtClean="0"/>
          </a:p>
        </p:txBody>
      </p:sp>
      <p:pic>
        <p:nvPicPr>
          <p:cNvPr id="36868" name="Picture 4" descr="2009 E-scan_top_box"/>
          <p:cNvPicPr>
            <a:picLocks noChangeAspect="1" noChangeArrowheads="1"/>
          </p:cNvPicPr>
          <p:nvPr/>
        </p:nvPicPr>
        <p:blipFill>
          <a:blip r:embed="rId3"/>
          <a:srcRect/>
          <a:stretch>
            <a:fillRect/>
          </a:stretch>
        </p:blipFill>
        <p:spPr bwMode="auto">
          <a:xfrm>
            <a:off x="144463" y="2460625"/>
            <a:ext cx="9699625" cy="87313"/>
          </a:xfrm>
          <a:prstGeom prst="rect">
            <a:avLst/>
          </a:prstGeom>
          <a:noFill/>
          <a:ln w="9525">
            <a:noFill/>
            <a:miter lim="800000"/>
            <a:headEnd/>
            <a:tailEnd/>
          </a:ln>
        </p:spPr>
      </p:pic>
      <p:pic>
        <p:nvPicPr>
          <p:cNvPr id="36869" name="Picture 5" descr="2009 E-scan_top_box"/>
          <p:cNvPicPr>
            <a:picLocks noChangeAspect="1" noChangeArrowheads="1"/>
          </p:cNvPicPr>
          <p:nvPr/>
        </p:nvPicPr>
        <p:blipFill>
          <a:blip r:embed="rId3"/>
          <a:srcRect/>
          <a:stretch>
            <a:fillRect/>
          </a:stretch>
        </p:blipFill>
        <p:spPr bwMode="auto">
          <a:xfrm>
            <a:off x="149225" y="6896100"/>
            <a:ext cx="9698038" cy="84138"/>
          </a:xfrm>
          <a:prstGeom prst="rect">
            <a:avLst/>
          </a:prstGeom>
          <a:noFill/>
          <a:ln w="9525">
            <a:noFill/>
            <a:miter lim="800000"/>
            <a:headEnd/>
            <a:tailEnd/>
          </a:ln>
        </p:spPr>
      </p:pic>
      <p:sp>
        <p:nvSpPr>
          <p:cNvPr id="6" name="TextBox 5"/>
          <p:cNvSpPr txBox="1"/>
          <p:nvPr/>
        </p:nvSpPr>
        <p:spPr>
          <a:xfrm>
            <a:off x="4038600" y="2209800"/>
            <a:ext cx="1172116" cy="4462760"/>
          </a:xfrm>
          <a:prstGeom prst="rect">
            <a:avLst/>
          </a:prstGeom>
          <a:noFill/>
        </p:spPr>
        <p:txBody>
          <a:bodyPr wrap="none">
            <a:spAutoFit/>
          </a:bodyPr>
          <a:lstStyle/>
          <a:p>
            <a:pPr>
              <a:defRPr/>
            </a:pPr>
            <a:r>
              <a:rPr lang="en-US" dirty="0">
                <a:solidFill>
                  <a:srgbClr val="FF0000"/>
                </a:solidFill>
                <a:latin typeface="Arial" charset="0"/>
              </a:rPr>
              <a:t>MI </a:t>
            </a:r>
            <a:r>
              <a:rPr lang="en-US" dirty="0" smtClean="0">
                <a:solidFill>
                  <a:srgbClr val="FF0000"/>
                </a:solidFill>
                <a:latin typeface="Arial" charset="0"/>
              </a:rPr>
              <a:t>(2010)</a:t>
            </a:r>
            <a:endParaRPr lang="en-US" dirty="0">
              <a:solidFill>
                <a:srgbClr val="FF0000"/>
              </a:solidFill>
              <a:latin typeface="Arial" charset="0"/>
            </a:endParaRPr>
          </a:p>
          <a:p>
            <a:pPr>
              <a:defRPr/>
            </a:pPr>
            <a:r>
              <a:rPr lang="en-US" dirty="0">
                <a:solidFill>
                  <a:srgbClr val="FF0000"/>
                </a:solidFill>
                <a:latin typeface="Arial" charset="0"/>
              </a:rPr>
              <a:t>   </a:t>
            </a:r>
            <a:r>
              <a:rPr lang="en-US" sz="1550" b="1" dirty="0">
                <a:solidFill>
                  <a:srgbClr val="FF0000"/>
                </a:solidFill>
                <a:latin typeface="Arial" charset="0"/>
              </a:rPr>
              <a:t>8.6%</a:t>
            </a:r>
          </a:p>
          <a:p>
            <a:pPr>
              <a:defRPr/>
            </a:pPr>
            <a:endParaRPr lang="en-US" sz="1550" b="1" dirty="0">
              <a:solidFill>
                <a:srgbClr val="FF0000"/>
              </a:solidFill>
              <a:latin typeface="Arial" charset="0"/>
            </a:endParaRPr>
          </a:p>
          <a:p>
            <a:pPr>
              <a:defRPr/>
            </a:pPr>
            <a:r>
              <a:rPr lang="en-US" sz="1550" b="1" dirty="0">
                <a:solidFill>
                  <a:srgbClr val="FF0000"/>
                </a:solidFill>
                <a:latin typeface="Arial" charset="0"/>
              </a:rPr>
              <a:t>   5.8 </a:t>
            </a:r>
          </a:p>
          <a:p>
            <a:pPr>
              <a:defRPr/>
            </a:pPr>
            <a:endParaRPr lang="en-US" sz="1550" b="1" dirty="0">
              <a:solidFill>
                <a:srgbClr val="FF0000"/>
              </a:solidFill>
              <a:latin typeface="Arial" charset="0"/>
            </a:endParaRPr>
          </a:p>
          <a:p>
            <a:pPr>
              <a:defRPr/>
            </a:pPr>
            <a:r>
              <a:rPr lang="en-US" sz="1550" b="1" dirty="0">
                <a:solidFill>
                  <a:srgbClr val="FF0000"/>
                </a:solidFill>
                <a:latin typeface="Arial" charset="0"/>
              </a:rPr>
              <a:t>   8.7</a:t>
            </a:r>
          </a:p>
          <a:p>
            <a:pPr>
              <a:defRPr/>
            </a:pPr>
            <a:endParaRPr lang="en-US" sz="1550" b="1" dirty="0">
              <a:solidFill>
                <a:srgbClr val="FF0000"/>
              </a:solidFill>
              <a:latin typeface="Arial" charset="0"/>
            </a:endParaRPr>
          </a:p>
          <a:p>
            <a:pPr>
              <a:defRPr/>
            </a:pPr>
            <a:r>
              <a:rPr lang="en-US" sz="1550" b="1" dirty="0">
                <a:solidFill>
                  <a:srgbClr val="FF0000"/>
                </a:solidFill>
                <a:latin typeface="Arial" charset="0"/>
              </a:rPr>
              <a:t>   0.2</a:t>
            </a:r>
          </a:p>
          <a:p>
            <a:pPr>
              <a:defRPr/>
            </a:pPr>
            <a:endParaRPr lang="en-US" sz="1550" b="1" dirty="0">
              <a:solidFill>
                <a:srgbClr val="FF0000"/>
              </a:solidFill>
              <a:latin typeface="Arial" charset="0"/>
            </a:endParaRPr>
          </a:p>
          <a:p>
            <a:pPr>
              <a:defRPr/>
            </a:pPr>
            <a:r>
              <a:rPr lang="en-US" sz="1550" b="1" dirty="0">
                <a:solidFill>
                  <a:srgbClr val="FF0000"/>
                </a:solidFill>
                <a:latin typeface="Arial" charset="0"/>
              </a:rPr>
              <a:t>    72.1</a:t>
            </a:r>
          </a:p>
          <a:p>
            <a:pPr>
              <a:defRPr/>
            </a:pPr>
            <a:endParaRPr lang="en-US" sz="1550" b="1" dirty="0">
              <a:solidFill>
                <a:srgbClr val="FF0000"/>
              </a:solidFill>
              <a:latin typeface="Arial" charset="0"/>
            </a:endParaRPr>
          </a:p>
          <a:p>
            <a:pPr>
              <a:defRPr/>
            </a:pPr>
            <a:r>
              <a:rPr lang="en-US" sz="1550" b="1" dirty="0">
                <a:solidFill>
                  <a:srgbClr val="FF0000"/>
                </a:solidFill>
                <a:latin typeface="Arial" charset="0"/>
              </a:rPr>
              <a:t>   1.79</a:t>
            </a:r>
          </a:p>
          <a:p>
            <a:pPr>
              <a:defRPr/>
            </a:pPr>
            <a:endParaRPr lang="en-US" sz="1550" b="1" dirty="0">
              <a:solidFill>
                <a:srgbClr val="FF0000"/>
              </a:solidFill>
              <a:latin typeface="Arial" charset="0"/>
            </a:endParaRPr>
          </a:p>
          <a:p>
            <a:pPr>
              <a:defRPr/>
            </a:pPr>
            <a:r>
              <a:rPr lang="en-US" sz="1550" b="1" dirty="0">
                <a:solidFill>
                  <a:srgbClr val="FF0000"/>
                </a:solidFill>
                <a:latin typeface="Arial" charset="0"/>
              </a:rPr>
              <a:t>   1.08</a:t>
            </a:r>
          </a:p>
          <a:p>
            <a:pPr>
              <a:defRPr/>
            </a:pPr>
            <a:endParaRPr lang="en-US" sz="1550" b="1" dirty="0">
              <a:solidFill>
                <a:srgbClr val="FF0000"/>
              </a:solidFill>
              <a:latin typeface="Arial" charset="0"/>
            </a:endParaRPr>
          </a:p>
          <a:p>
            <a:pPr>
              <a:defRPr/>
            </a:pPr>
            <a:r>
              <a:rPr lang="en-US" sz="1550" b="1" dirty="0">
                <a:solidFill>
                  <a:srgbClr val="FF0000"/>
                </a:solidFill>
                <a:latin typeface="Arial" charset="0"/>
              </a:rPr>
              <a:t>   0.33</a:t>
            </a:r>
          </a:p>
          <a:p>
            <a:pPr>
              <a:defRPr/>
            </a:pPr>
            <a:endParaRPr lang="en-US" sz="1550" b="1" dirty="0">
              <a:solidFill>
                <a:srgbClr val="FF0000"/>
              </a:solidFill>
              <a:latin typeface="Arial" charset="0"/>
            </a:endParaRPr>
          </a:p>
          <a:p>
            <a:pPr>
              <a:defRPr/>
            </a:pPr>
            <a:r>
              <a:rPr lang="en-US" sz="1550" b="1" dirty="0">
                <a:solidFill>
                  <a:srgbClr val="FF0000"/>
                </a:solidFill>
                <a:latin typeface="Arial" charset="0"/>
              </a:rPr>
              <a:t>11.1% </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6"/>
          <p:cNvSpPr>
            <a:spLocks noGrp="1"/>
          </p:cNvSpPr>
          <p:nvPr>
            <p:ph type="ctrTitle"/>
          </p:nvPr>
        </p:nvSpPr>
        <p:spPr>
          <a:xfrm>
            <a:off x="6705600" y="3810000"/>
            <a:ext cx="3352800" cy="690563"/>
          </a:xfrm>
        </p:spPr>
        <p:txBody>
          <a:bodyPr/>
          <a:lstStyle/>
          <a:p>
            <a:r>
              <a:rPr lang="en-US" dirty="0" smtClean="0"/>
              <a:t>Michigan CU</a:t>
            </a:r>
            <a:br>
              <a:rPr lang="en-US" dirty="0" smtClean="0"/>
            </a:br>
            <a:r>
              <a:rPr lang="en-US" dirty="0" smtClean="0"/>
              <a:t>Membership Growth</a:t>
            </a:r>
          </a:p>
        </p:txBody>
      </p:sp>
      <p:sp>
        <p:nvSpPr>
          <p:cNvPr id="41987" name="TextBox 4"/>
          <p:cNvSpPr txBox="1">
            <a:spLocks noChangeArrowheads="1"/>
          </p:cNvSpPr>
          <p:nvPr/>
        </p:nvSpPr>
        <p:spPr bwMode="auto">
          <a:xfrm>
            <a:off x="6400800" y="5638800"/>
            <a:ext cx="3429144" cy="369332"/>
          </a:xfrm>
          <a:prstGeom prst="rect">
            <a:avLst/>
          </a:prstGeom>
          <a:noFill/>
          <a:ln w="9525">
            <a:noFill/>
            <a:miter lim="800000"/>
            <a:headEnd/>
            <a:tailEnd/>
          </a:ln>
        </p:spPr>
        <p:txBody>
          <a:bodyPr wrap="none">
            <a:spAutoFit/>
          </a:bodyPr>
          <a:lstStyle/>
          <a:p>
            <a:r>
              <a:rPr lang="en-US" dirty="0"/>
              <a:t>Growth from </a:t>
            </a:r>
            <a:r>
              <a:rPr lang="en-US" dirty="0" smtClean="0"/>
              <a:t>9-30-08 to 9-30-09</a:t>
            </a:r>
            <a:endParaRPr lang="en-US" dirty="0"/>
          </a:p>
        </p:txBody>
      </p:sp>
      <p:pic>
        <p:nvPicPr>
          <p:cNvPr id="41989" name="Picture 37" descr="MCUL CUcorp Combo.jpg"/>
          <p:cNvPicPr>
            <a:picLocks noChangeAspect="1"/>
          </p:cNvPicPr>
          <p:nvPr/>
        </p:nvPicPr>
        <p:blipFill>
          <a:blip r:embed="rId3"/>
          <a:srcRect/>
          <a:stretch>
            <a:fillRect/>
          </a:stretch>
        </p:blipFill>
        <p:spPr bwMode="auto">
          <a:xfrm>
            <a:off x="6934200" y="7010400"/>
            <a:ext cx="2895600" cy="592138"/>
          </a:xfrm>
          <a:prstGeom prst="rect">
            <a:avLst/>
          </a:prstGeom>
          <a:noFill/>
          <a:ln w="9525">
            <a:noFill/>
            <a:miter lim="800000"/>
            <a:headEnd/>
            <a:tailEnd/>
          </a:ln>
        </p:spPr>
      </p:pic>
      <p:pic>
        <p:nvPicPr>
          <p:cNvPr id="203777" name="Chart 5"/>
          <p:cNvPicPr>
            <a:picLocks noChangeArrowheads="1"/>
          </p:cNvPicPr>
          <p:nvPr/>
        </p:nvPicPr>
        <p:blipFill>
          <a:blip r:embed="rId4"/>
          <a:srcRect/>
          <a:stretch>
            <a:fillRect/>
          </a:stretch>
        </p:blipFill>
        <p:spPr bwMode="auto">
          <a:xfrm>
            <a:off x="533400" y="2438400"/>
            <a:ext cx="5486400" cy="4191000"/>
          </a:xfrm>
          <a:prstGeom prst="rect">
            <a:avLst/>
          </a:prstGeom>
          <a:noFill/>
          <a:ln w="12700">
            <a:solidFill>
              <a:schemeClr val="tx1"/>
            </a:solid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3"/>
          <a:srcRect/>
          <a:stretch>
            <a:fillRect/>
          </a:stretch>
        </p:blipFill>
        <p:spPr bwMode="auto">
          <a:xfrm>
            <a:off x="0" y="1752600"/>
            <a:ext cx="6246813" cy="5334000"/>
          </a:xfrm>
          <a:prstGeom prst="rect">
            <a:avLst/>
          </a:prstGeom>
          <a:noFill/>
          <a:ln w="9525">
            <a:noFill/>
            <a:miter lim="800000"/>
            <a:headEnd/>
            <a:tailEnd/>
          </a:ln>
        </p:spPr>
      </p:pic>
      <p:sp>
        <p:nvSpPr>
          <p:cNvPr id="43011" name="TextBox 4"/>
          <p:cNvSpPr txBox="1">
            <a:spLocks noChangeArrowheads="1"/>
          </p:cNvSpPr>
          <p:nvPr/>
        </p:nvSpPr>
        <p:spPr bwMode="auto">
          <a:xfrm>
            <a:off x="304800" y="3276600"/>
            <a:ext cx="4275529" cy="369332"/>
          </a:xfrm>
          <a:prstGeom prst="rect">
            <a:avLst/>
          </a:prstGeom>
          <a:noFill/>
          <a:ln w="9525">
            <a:noFill/>
            <a:miter lim="800000"/>
            <a:headEnd/>
            <a:tailEnd/>
          </a:ln>
        </p:spPr>
        <p:txBody>
          <a:bodyPr wrap="none">
            <a:spAutoFit/>
          </a:bodyPr>
          <a:lstStyle/>
          <a:p>
            <a:r>
              <a:rPr lang="en-US" dirty="0"/>
              <a:t>MI CU Growth from </a:t>
            </a:r>
            <a:r>
              <a:rPr lang="en-US" dirty="0" smtClean="0"/>
              <a:t>9-30-08 </a:t>
            </a:r>
            <a:r>
              <a:rPr lang="en-US" dirty="0"/>
              <a:t>to </a:t>
            </a:r>
            <a:r>
              <a:rPr lang="en-US" dirty="0" smtClean="0"/>
              <a:t>9-30-09</a:t>
            </a:r>
            <a:endParaRPr lang="en-US" dirty="0"/>
          </a:p>
        </p:txBody>
      </p:sp>
      <p:pic>
        <p:nvPicPr>
          <p:cNvPr id="43013" name="Picture 7">
            <a:hlinkClick r:id="rId4" action="ppaction://hlinkfile"/>
          </p:cNvPr>
          <p:cNvPicPr>
            <a:picLocks noChangeAspect="1" noChangeArrowheads="1"/>
          </p:cNvPicPr>
          <p:nvPr/>
        </p:nvPicPr>
        <p:blipFill>
          <a:blip r:embed="rId5"/>
          <a:srcRect l="37222" t="30444" r="40556" b="37556"/>
          <a:stretch>
            <a:fillRect/>
          </a:stretch>
        </p:blipFill>
        <p:spPr bwMode="auto">
          <a:xfrm>
            <a:off x="6705600" y="2971800"/>
            <a:ext cx="3048000" cy="2743200"/>
          </a:xfrm>
          <a:prstGeom prst="rect">
            <a:avLst/>
          </a:prstGeom>
          <a:noFill/>
          <a:ln w="9525">
            <a:noFill/>
            <a:miter lim="800000"/>
            <a:headEnd/>
            <a:tailEnd/>
          </a:ln>
        </p:spPr>
      </p:pic>
      <p:pic>
        <p:nvPicPr>
          <p:cNvPr id="43014" name="Picture 37" descr="MCUL CUcorp Combo.jpg"/>
          <p:cNvPicPr>
            <a:picLocks noChangeAspect="1"/>
          </p:cNvPicPr>
          <p:nvPr/>
        </p:nvPicPr>
        <p:blipFill>
          <a:blip r:embed="rId6"/>
          <a:srcRect/>
          <a:stretch>
            <a:fillRect/>
          </a:stretch>
        </p:blipFill>
        <p:spPr bwMode="auto">
          <a:xfrm>
            <a:off x="6934200" y="7010400"/>
            <a:ext cx="2895600" cy="592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9"/>
          <p:cNvSpPr txBox="1">
            <a:spLocks noChangeArrowheads="1"/>
          </p:cNvSpPr>
          <p:nvPr/>
        </p:nvSpPr>
        <p:spPr bwMode="auto">
          <a:xfrm>
            <a:off x="250825" y="7426325"/>
            <a:ext cx="4275138" cy="330200"/>
          </a:xfrm>
          <a:prstGeom prst="rect">
            <a:avLst/>
          </a:prstGeom>
          <a:noFill/>
          <a:ln w="9525">
            <a:noFill/>
            <a:miter lim="800000"/>
            <a:headEnd/>
            <a:tailEnd/>
          </a:ln>
        </p:spPr>
        <p:txBody>
          <a:bodyPr lIns="101882" tIns="50941" rIns="101882" bIns="50941">
            <a:spAutoFit/>
          </a:bodyPr>
          <a:lstStyle/>
          <a:p>
            <a:pPr>
              <a:spcBef>
                <a:spcPct val="50000"/>
              </a:spcBef>
            </a:pPr>
            <a:r>
              <a:rPr lang="en-US" sz="1400" i="1" dirty="0"/>
              <a:t>Source: CUNA economics &amp; statistics</a:t>
            </a:r>
          </a:p>
        </p:txBody>
      </p:sp>
      <p:pic>
        <p:nvPicPr>
          <p:cNvPr id="44035" name="Picture 10"/>
          <p:cNvPicPr>
            <a:picLocks noChangeAspect="1" noChangeArrowheads="1"/>
          </p:cNvPicPr>
          <p:nvPr/>
        </p:nvPicPr>
        <p:blipFill>
          <a:blip r:embed="rId3"/>
          <a:srcRect l="6111" t="20052" r="53841" b="46667"/>
          <a:stretch>
            <a:fillRect/>
          </a:stretch>
        </p:blipFill>
        <p:spPr bwMode="auto">
          <a:xfrm>
            <a:off x="0" y="838200"/>
            <a:ext cx="10058400" cy="5105400"/>
          </a:xfrm>
          <a:prstGeom prst="rect">
            <a:avLst/>
          </a:prstGeom>
          <a:noFill/>
          <a:ln w="9525">
            <a:noFill/>
            <a:miter lim="800000"/>
            <a:headEnd/>
            <a:tailEnd/>
          </a:ln>
        </p:spPr>
      </p:pic>
      <p:sp>
        <p:nvSpPr>
          <p:cNvPr id="11" name="Oval 10"/>
          <p:cNvSpPr/>
          <p:nvPr/>
        </p:nvSpPr>
        <p:spPr>
          <a:xfrm>
            <a:off x="5105400" y="2971800"/>
            <a:ext cx="8382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0" y="261938"/>
            <a:ext cx="10058400" cy="1295400"/>
          </a:xfrm>
        </p:spPr>
        <p:txBody>
          <a:bodyPr/>
          <a:lstStyle/>
          <a:p>
            <a:pPr algn="ctr"/>
            <a:r>
              <a:rPr lang="en-US" sz="3300" dirty="0" smtClean="0"/>
              <a:t>CU Share of Mortgage Originations </a:t>
            </a:r>
            <a:br>
              <a:rPr lang="en-US" sz="3300" dirty="0" smtClean="0"/>
            </a:br>
            <a:r>
              <a:rPr lang="en-US" sz="3300" dirty="0" smtClean="0"/>
              <a:t>And Outstandings</a:t>
            </a:r>
          </a:p>
        </p:txBody>
      </p:sp>
      <p:graphicFrame>
        <p:nvGraphicFramePr>
          <p:cNvPr id="7170" name="Object 2"/>
          <p:cNvGraphicFramePr>
            <a:graphicFrameLocks noChangeAspect="1"/>
          </p:cNvGraphicFramePr>
          <p:nvPr>
            <p:ph idx="1"/>
          </p:nvPr>
        </p:nvGraphicFramePr>
        <p:xfrm>
          <a:off x="228600" y="990600"/>
          <a:ext cx="9551988" cy="5594350"/>
        </p:xfrm>
        <a:graphic>
          <a:graphicData uri="http://schemas.openxmlformats.org/presentationml/2006/ole">
            <p:oleObj spid="_x0000_s163842" name="Chart" r:id="rId4" imgW="8667735" imgH="4924398" progId="MSGraph.Chart.8">
              <p:embed followColorScheme="full"/>
            </p:oleObj>
          </a:graphicData>
        </a:graphic>
      </p:graphicFrame>
      <p:sp>
        <p:nvSpPr>
          <p:cNvPr id="7172" name="Text Box 4"/>
          <p:cNvSpPr txBox="1">
            <a:spLocks noChangeArrowheads="1"/>
          </p:cNvSpPr>
          <p:nvPr/>
        </p:nvSpPr>
        <p:spPr bwMode="auto">
          <a:xfrm>
            <a:off x="0" y="6705600"/>
            <a:ext cx="7583488" cy="641350"/>
          </a:xfrm>
          <a:prstGeom prst="rect">
            <a:avLst/>
          </a:prstGeom>
          <a:noFill/>
          <a:ln w="9525">
            <a:noFill/>
            <a:miter lim="800000"/>
            <a:headEnd/>
            <a:tailEnd/>
          </a:ln>
        </p:spPr>
        <p:txBody>
          <a:bodyPr lIns="101882" tIns="50941" rIns="101882" bIns="50941">
            <a:spAutoFit/>
          </a:bodyPr>
          <a:lstStyle/>
          <a:p>
            <a:pPr>
              <a:spcBef>
                <a:spcPct val="50000"/>
              </a:spcBef>
            </a:pPr>
            <a:r>
              <a:rPr lang="en-US" sz="1400" i="1" dirty="0"/>
              <a:t>Source: Federal Reserve, Mortgage Bankers Association</a:t>
            </a:r>
          </a:p>
          <a:p>
            <a:pPr>
              <a:spcBef>
                <a:spcPct val="50000"/>
              </a:spcBef>
            </a:pPr>
            <a:r>
              <a:rPr lang="en-US" sz="1400" i="1" dirty="0"/>
              <a:t> of America, CUNA, and NCUA</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0" y="76200"/>
            <a:ext cx="10193338" cy="7772400"/>
            <a:chOff x="-134938" y="76200"/>
            <a:chExt cx="10193338" cy="7772400"/>
          </a:xfrm>
        </p:grpSpPr>
        <p:pic>
          <p:nvPicPr>
            <p:cNvPr id="45059" name="Picture 2"/>
            <p:cNvPicPr>
              <a:picLocks noChangeAspect="1" noChangeArrowheads="1"/>
            </p:cNvPicPr>
            <p:nvPr/>
          </p:nvPicPr>
          <p:blipFill>
            <a:blip r:embed="rId2"/>
            <a:srcRect l="18333" t="19556" r="37222" b="26222"/>
            <a:stretch>
              <a:fillRect/>
            </a:stretch>
          </p:blipFill>
          <p:spPr bwMode="auto">
            <a:xfrm>
              <a:off x="-134938" y="76200"/>
              <a:ext cx="10193338" cy="7772400"/>
            </a:xfrm>
            <a:prstGeom prst="rect">
              <a:avLst/>
            </a:prstGeom>
            <a:noFill/>
            <a:ln w="9525">
              <a:noFill/>
              <a:miter lim="800000"/>
              <a:headEnd/>
              <a:tailEnd/>
            </a:ln>
          </p:spPr>
        </p:pic>
        <p:sp>
          <p:nvSpPr>
            <p:cNvPr id="3" name="Oval 2"/>
            <p:cNvSpPr/>
            <p:nvPr/>
          </p:nvSpPr>
          <p:spPr>
            <a:xfrm>
              <a:off x="6019800" y="2057400"/>
              <a:ext cx="1905000" cy="1752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5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762000" y="2438400"/>
            <a:ext cx="8610600" cy="690563"/>
          </a:xfrm>
        </p:spPr>
        <p:txBody>
          <a:bodyPr/>
          <a:lstStyle/>
          <a:p>
            <a:r>
              <a:rPr lang="en-US" sz="3000" dirty="0" smtClean="0"/>
              <a:t/>
            </a:r>
            <a:br>
              <a:rPr lang="en-US" sz="3000" dirty="0" smtClean="0"/>
            </a:br>
            <a:r>
              <a:rPr lang="en-US" sz="3000" dirty="0" smtClean="0"/>
              <a:t/>
            </a:r>
            <a:br>
              <a:rPr lang="en-US" sz="3000" dirty="0" smtClean="0"/>
            </a:br>
            <a:endParaRPr lang="en-US" sz="3000" dirty="0" smtClean="0"/>
          </a:p>
        </p:txBody>
      </p:sp>
      <p:sp>
        <p:nvSpPr>
          <p:cNvPr id="11267" name="Rectangle 3"/>
          <p:cNvSpPr>
            <a:spLocks noGrp="1" noChangeArrowheads="1"/>
          </p:cNvSpPr>
          <p:nvPr>
            <p:ph type="subTitle" idx="1"/>
          </p:nvPr>
        </p:nvSpPr>
        <p:spPr>
          <a:xfrm>
            <a:off x="457200" y="1752600"/>
            <a:ext cx="8761413" cy="914400"/>
          </a:xfrm>
        </p:spPr>
        <p:txBody>
          <a:bodyPr/>
          <a:lstStyle/>
          <a:p>
            <a:pPr lvl="4" algn="r" eaLnBrk="1" hangingPunct="1">
              <a:buFontTx/>
              <a:buNone/>
              <a:defRPr/>
            </a:pPr>
            <a:endParaRPr lang="en-US" dirty="0" smtClean="0"/>
          </a:p>
          <a:p>
            <a:pPr lvl="4" algn="r" eaLnBrk="1" hangingPunct="1">
              <a:buFontTx/>
              <a:buNone/>
              <a:defRPr/>
            </a:pPr>
            <a:r>
              <a:rPr lang="en-US" dirty="0" smtClean="0"/>
              <a:t>Presented by:</a:t>
            </a:r>
          </a:p>
          <a:p>
            <a:pPr lvl="4" algn="r" eaLnBrk="1" hangingPunct="1">
              <a:buFontTx/>
              <a:buNone/>
              <a:defRPr/>
            </a:pPr>
            <a:r>
              <a:rPr lang="en-US" dirty="0" smtClean="0"/>
              <a:t> Mike Moyes</a:t>
            </a:r>
          </a:p>
          <a:p>
            <a:pPr lvl="4" algn="r" eaLnBrk="1" hangingPunct="1">
              <a:buFontTx/>
              <a:buNone/>
              <a:defRPr/>
            </a:pPr>
            <a:r>
              <a:rPr lang="en-US" i="1" dirty="0" smtClean="0"/>
              <a:t>CUcorp/HRN</a:t>
            </a:r>
          </a:p>
          <a:p>
            <a:pPr lvl="4" algn="r" eaLnBrk="1" hangingPunct="1">
              <a:buFontTx/>
              <a:buNone/>
              <a:defRPr/>
            </a:pPr>
            <a:endParaRPr lang="en-US" i="1" dirty="0" smtClean="0"/>
          </a:p>
          <a:p>
            <a:pPr lvl="4" algn="r" eaLnBrk="1" hangingPunct="1">
              <a:buFontTx/>
              <a:buNone/>
              <a:defRPr/>
            </a:pPr>
            <a:r>
              <a:rPr lang="en-US" sz="2800" b="1" i="1" u="sng" dirty="0" smtClean="0">
                <a:solidFill>
                  <a:schemeClr val="accent1">
                    <a:lumMod val="75000"/>
                  </a:schemeClr>
                </a:solidFill>
              </a:rPr>
              <a:t>mike.moyes@cucorp.com</a:t>
            </a:r>
          </a:p>
          <a:p>
            <a:pPr lvl="4" algn="r" eaLnBrk="1" hangingPunct="1">
              <a:buFontTx/>
              <a:buNone/>
              <a:defRPr/>
            </a:pPr>
            <a:endParaRPr lang="en-US" sz="2400" b="1" i="1" dirty="0" smtClean="0"/>
          </a:p>
          <a:p>
            <a:pPr lvl="4" algn="r" eaLnBrk="1" hangingPunct="1">
              <a:buFontTx/>
              <a:buNone/>
              <a:defRPr/>
            </a:pPr>
            <a:r>
              <a:rPr lang="en-US" sz="2400" b="1" i="1" dirty="0" smtClean="0"/>
              <a:t>February 20th, 2010</a:t>
            </a:r>
          </a:p>
          <a:p>
            <a:pPr lvl="4" algn="r" eaLnBrk="1" hangingPunct="1">
              <a:buFontTx/>
              <a:buNone/>
              <a:defRPr/>
            </a:pPr>
            <a:endParaRPr lang="en-US" i="1" dirty="0" smtClean="0"/>
          </a:p>
        </p:txBody>
      </p:sp>
      <p:pic>
        <p:nvPicPr>
          <p:cNvPr id="16388" name="Picture 6" descr="C:\Program Files\Microsoft Office\MEDIA\CAGCAT10\j0233018.wmf"/>
          <p:cNvPicPr>
            <a:picLocks noChangeAspect="1" noChangeArrowheads="1"/>
          </p:cNvPicPr>
          <p:nvPr/>
        </p:nvPicPr>
        <p:blipFill>
          <a:blip r:embed="rId3"/>
          <a:srcRect/>
          <a:stretch>
            <a:fillRect/>
          </a:stretch>
        </p:blipFill>
        <p:spPr bwMode="auto">
          <a:xfrm>
            <a:off x="1295400" y="3048000"/>
            <a:ext cx="2971800" cy="3019425"/>
          </a:xfrm>
          <a:prstGeom prst="rect">
            <a:avLst/>
          </a:prstGeom>
          <a:noFill/>
          <a:ln w="9525">
            <a:noFill/>
            <a:miter lim="800000"/>
            <a:headEnd/>
            <a:tailEnd/>
          </a:ln>
        </p:spPr>
      </p:pic>
      <p:pic>
        <p:nvPicPr>
          <p:cNvPr id="16389" name="Picture 37" descr="MCUL CUcorp Combo.jpg"/>
          <p:cNvPicPr>
            <a:picLocks noChangeAspect="1"/>
          </p:cNvPicPr>
          <p:nvPr/>
        </p:nvPicPr>
        <p:blipFill>
          <a:blip r:embed="rId4"/>
          <a:srcRect/>
          <a:stretch>
            <a:fillRect/>
          </a:stretch>
        </p:blipFill>
        <p:spPr bwMode="auto">
          <a:xfrm>
            <a:off x="6934200" y="7010400"/>
            <a:ext cx="2895600" cy="592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0" y="0"/>
            <a:ext cx="10058400" cy="7772400"/>
            <a:chOff x="0" y="0"/>
            <a:chExt cx="10058400" cy="7772400"/>
          </a:xfrm>
        </p:grpSpPr>
        <p:pic>
          <p:nvPicPr>
            <p:cNvPr id="46083" name="Picture 2"/>
            <p:cNvPicPr>
              <a:picLocks noChangeAspect="1" noChangeArrowheads="1"/>
            </p:cNvPicPr>
            <p:nvPr/>
          </p:nvPicPr>
          <p:blipFill>
            <a:blip r:embed="rId2"/>
            <a:srcRect l="17778" t="29333" r="36111" b="19112"/>
            <a:stretch>
              <a:fillRect/>
            </a:stretch>
          </p:blipFill>
          <p:spPr bwMode="auto">
            <a:xfrm>
              <a:off x="0" y="0"/>
              <a:ext cx="10058400" cy="7772400"/>
            </a:xfrm>
            <a:prstGeom prst="rect">
              <a:avLst/>
            </a:prstGeom>
            <a:noFill/>
            <a:ln w="9525">
              <a:noFill/>
              <a:miter lim="800000"/>
              <a:headEnd/>
              <a:tailEnd/>
            </a:ln>
          </p:spPr>
        </p:pic>
        <p:sp>
          <p:nvSpPr>
            <p:cNvPr id="3" name="Oval 2"/>
            <p:cNvSpPr/>
            <p:nvPr/>
          </p:nvSpPr>
          <p:spPr>
            <a:xfrm>
              <a:off x="6400800" y="2057400"/>
              <a:ext cx="1371600" cy="1447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5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a:srcRect l="20000" t="38222" r="37778" b="12000"/>
          <a:stretch>
            <a:fillRect/>
          </a:stretch>
        </p:blipFill>
        <p:spPr bwMode="auto">
          <a:xfrm>
            <a:off x="0" y="0"/>
            <a:ext cx="10058400" cy="7800975"/>
          </a:xfrm>
          <a:prstGeom prst="rect">
            <a:avLst/>
          </a:prstGeom>
          <a:noFill/>
          <a:ln w="9525">
            <a:noFill/>
            <a:miter lim="800000"/>
            <a:headEnd/>
            <a:tailEnd/>
          </a:ln>
        </p:spPr>
      </p:pic>
      <p:sp>
        <p:nvSpPr>
          <p:cNvPr id="47107" name="TextBox 4"/>
          <p:cNvSpPr txBox="1">
            <a:spLocks noChangeArrowheads="1"/>
          </p:cNvSpPr>
          <p:nvPr/>
        </p:nvSpPr>
        <p:spPr bwMode="auto">
          <a:xfrm>
            <a:off x="1066800" y="1458913"/>
            <a:ext cx="6061275" cy="369332"/>
          </a:xfrm>
          <a:prstGeom prst="rect">
            <a:avLst/>
          </a:prstGeom>
          <a:noFill/>
          <a:ln w="9525">
            <a:noFill/>
            <a:miter lim="800000"/>
            <a:headEnd/>
            <a:tailEnd/>
          </a:ln>
        </p:spPr>
        <p:txBody>
          <a:bodyPr wrap="none">
            <a:spAutoFit/>
          </a:bodyPr>
          <a:lstStyle/>
          <a:p>
            <a:r>
              <a:rPr lang="en-US" dirty="0"/>
              <a:t>Michigan data:  23% </a:t>
            </a:r>
            <a:r>
              <a:rPr lang="en-US" dirty="0" smtClean="0"/>
              <a:t>with 2</a:t>
            </a:r>
            <a:r>
              <a:rPr lang="en-US" baseline="30000" dirty="0" smtClean="0"/>
              <a:t>nd</a:t>
            </a:r>
            <a:r>
              <a:rPr lang="en-US" dirty="0" smtClean="0"/>
              <a:t> largest increase </a:t>
            </a:r>
            <a:r>
              <a:rPr lang="en-US" dirty="0"/>
              <a:t>of any </a:t>
            </a:r>
            <a:r>
              <a:rPr lang="en-US" dirty="0" smtClean="0"/>
              <a:t>state</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6"/>
          <p:cNvSpPr>
            <a:spLocks noGrp="1"/>
          </p:cNvSpPr>
          <p:nvPr>
            <p:ph type="ctrTitle"/>
          </p:nvPr>
        </p:nvSpPr>
        <p:spPr>
          <a:xfrm>
            <a:off x="304800" y="1752600"/>
            <a:ext cx="10058400" cy="690563"/>
          </a:xfrm>
        </p:spPr>
        <p:txBody>
          <a:bodyPr/>
          <a:lstStyle/>
          <a:p>
            <a:r>
              <a:rPr lang="en-US" sz="2800" dirty="0" smtClean="0"/>
              <a:t>Controlling Costs and Improving Earnings</a:t>
            </a:r>
          </a:p>
        </p:txBody>
      </p:sp>
      <p:sp>
        <p:nvSpPr>
          <p:cNvPr id="8" name="TextBox 7"/>
          <p:cNvSpPr txBox="1"/>
          <p:nvPr/>
        </p:nvSpPr>
        <p:spPr>
          <a:xfrm>
            <a:off x="304800" y="2895600"/>
            <a:ext cx="4419600" cy="3539430"/>
          </a:xfrm>
          <a:prstGeom prst="rect">
            <a:avLst/>
          </a:prstGeom>
          <a:noFill/>
        </p:spPr>
        <p:txBody>
          <a:bodyPr>
            <a:spAutoFit/>
          </a:bodyPr>
          <a:lstStyle/>
          <a:p>
            <a:pPr>
              <a:defRPr/>
            </a:pPr>
            <a:r>
              <a:rPr lang="en-US" sz="3200" dirty="0">
                <a:latin typeface="Arial" charset="0"/>
              </a:rPr>
              <a:t>Key Considerations:</a:t>
            </a:r>
            <a:br>
              <a:rPr lang="en-US" sz="3200" dirty="0">
                <a:latin typeface="Arial" charset="0"/>
              </a:rPr>
            </a:br>
            <a:endParaRPr lang="en-US" sz="3200" dirty="0">
              <a:latin typeface="Arial" charset="0"/>
            </a:endParaRPr>
          </a:p>
          <a:p>
            <a:pPr marL="514350" indent="-514350">
              <a:buFont typeface="+mj-lt"/>
              <a:buAutoNum type="arabicPeriod"/>
              <a:defRPr/>
            </a:pPr>
            <a:r>
              <a:rPr lang="en-US" sz="3200" dirty="0">
                <a:latin typeface="Arial" charset="0"/>
              </a:rPr>
              <a:t>Fee Income</a:t>
            </a:r>
          </a:p>
          <a:p>
            <a:pPr marL="514350" indent="-514350">
              <a:buFont typeface="+mj-lt"/>
              <a:buAutoNum type="arabicPeriod"/>
              <a:defRPr/>
            </a:pPr>
            <a:r>
              <a:rPr lang="en-US" sz="3200" dirty="0">
                <a:latin typeface="Arial" charset="0"/>
              </a:rPr>
              <a:t>ALM Strategies</a:t>
            </a:r>
          </a:p>
          <a:p>
            <a:pPr marL="514350" indent="-514350">
              <a:buFont typeface="+mj-lt"/>
              <a:buAutoNum type="arabicPeriod"/>
              <a:defRPr/>
            </a:pPr>
            <a:r>
              <a:rPr lang="en-US" sz="3200" dirty="0">
                <a:latin typeface="Arial" charset="0"/>
              </a:rPr>
              <a:t>Risk Management </a:t>
            </a:r>
          </a:p>
          <a:p>
            <a:pPr marL="514350" indent="-514350">
              <a:buFont typeface="+mj-lt"/>
              <a:buAutoNum type="arabicPeriod"/>
              <a:defRPr/>
            </a:pPr>
            <a:r>
              <a:rPr lang="en-US" sz="3200" dirty="0">
                <a:latin typeface="Arial" charset="0"/>
              </a:rPr>
              <a:t>Controlling </a:t>
            </a:r>
            <a:r>
              <a:rPr lang="en-US" sz="3200" dirty="0" smtClean="0">
                <a:latin typeface="Arial" charset="0"/>
              </a:rPr>
              <a:t>Costs</a:t>
            </a:r>
            <a:endParaRPr lang="en-US" sz="3200" dirty="0">
              <a:latin typeface="Arial" charset="0"/>
            </a:endParaRPr>
          </a:p>
          <a:p>
            <a:pPr marL="514350" indent="-514350">
              <a:defRPr/>
            </a:pPr>
            <a:endParaRPr lang="en-US" sz="3200" dirty="0">
              <a:latin typeface="Arial" charset="0"/>
            </a:endParaRPr>
          </a:p>
        </p:txBody>
      </p:sp>
      <p:pic>
        <p:nvPicPr>
          <p:cNvPr id="53252" name="Picture 4" descr="C:\Program Files\Microsoft Office\MEDIA\CAGCAT10\j0283209.gif"/>
          <p:cNvPicPr>
            <a:picLocks noChangeAspect="1" noChangeArrowheads="1" noCrop="1"/>
          </p:cNvPicPr>
          <p:nvPr/>
        </p:nvPicPr>
        <p:blipFill>
          <a:blip r:embed="rId3"/>
          <a:srcRect/>
          <a:stretch>
            <a:fillRect/>
          </a:stretch>
        </p:blipFill>
        <p:spPr bwMode="auto">
          <a:xfrm>
            <a:off x="5257800" y="2743200"/>
            <a:ext cx="3581400" cy="3503613"/>
          </a:xfrm>
          <a:prstGeom prst="rect">
            <a:avLst/>
          </a:prstGeom>
          <a:noFill/>
          <a:ln w="9525">
            <a:noFill/>
            <a:miter lim="800000"/>
            <a:headEnd/>
            <a:tailEnd/>
          </a:ln>
        </p:spPr>
      </p:pic>
      <p:pic>
        <p:nvPicPr>
          <p:cNvPr id="53253" name="Picture 37" descr="MCUL CUcorp Combo.jpg"/>
          <p:cNvPicPr>
            <a:picLocks noChangeAspect="1"/>
          </p:cNvPicPr>
          <p:nvPr/>
        </p:nvPicPr>
        <p:blipFill>
          <a:blip r:embed="rId4"/>
          <a:srcRect/>
          <a:stretch>
            <a:fillRect/>
          </a:stretch>
        </p:blipFill>
        <p:spPr bwMode="auto">
          <a:xfrm>
            <a:off x="6934200" y="7010400"/>
            <a:ext cx="2895600" cy="592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00354" name="Object 2"/>
          <p:cNvGraphicFramePr>
            <a:graphicFrameLocks noGrp="1" noChangeAspect="1"/>
          </p:cNvGraphicFramePr>
          <p:nvPr>
            <p:ph sz="half" idx="1"/>
          </p:nvPr>
        </p:nvGraphicFramePr>
        <p:xfrm>
          <a:off x="762000" y="1752600"/>
          <a:ext cx="8564562" cy="5187950"/>
        </p:xfrm>
        <a:graphic>
          <a:graphicData uri="http://schemas.openxmlformats.org/presentationml/2006/ole">
            <p:oleObj spid="_x0000_s164866" name="Chart" r:id="rId4" imgW="9639313" imgH="5667255" progId="MSGraph.Chart.8">
              <p:embed followColorScheme="full"/>
            </p:oleObj>
          </a:graphicData>
        </a:graphic>
      </p:graphicFrame>
      <p:sp>
        <p:nvSpPr>
          <p:cNvPr id="8195" name="Rectangle 3"/>
          <p:cNvSpPr>
            <a:spLocks noChangeArrowheads="1"/>
          </p:cNvSpPr>
          <p:nvPr/>
        </p:nvSpPr>
        <p:spPr bwMode="auto">
          <a:xfrm>
            <a:off x="228600" y="685800"/>
            <a:ext cx="7461250" cy="1212850"/>
          </a:xfrm>
          <a:prstGeom prst="rect">
            <a:avLst/>
          </a:prstGeom>
          <a:noFill/>
          <a:ln w="9525">
            <a:noFill/>
            <a:miter lim="800000"/>
            <a:headEnd/>
            <a:tailEnd/>
          </a:ln>
        </p:spPr>
        <p:txBody>
          <a:bodyPr lIns="101882" tIns="50941" rIns="101882" bIns="50941" anchor="ctr"/>
          <a:lstStyle/>
          <a:p>
            <a:pPr>
              <a:lnSpc>
                <a:spcPct val="95000"/>
              </a:lnSpc>
            </a:pPr>
            <a:r>
              <a:rPr lang="en-US" sz="3700" dirty="0"/>
              <a:t>CU Return on Assets</a:t>
            </a:r>
            <a:endParaRPr lang="en-US" sz="2800" dirty="0"/>
          </a:p>
        </p:txBody>
      </p:sp>
      <p:grpSp>
        <p:nvGrpSpPr>
          <p:cNvPr id="2" name="Group 4"/>
          <p:cNvGrpSpPr>
            <a:grpSpLocks/>
          </p:cNvGrpSpPr>
          <p:nvPr/>
        </p:nvGrpSpPr>
        <p:grpSpPr bwMode="auto">
          <a:xfrm>
            <a:off x="5791200" y="1676400"/>
            <a:ext cx="2392536" cy="344488"/>
            <a:chOff x="901" y="1067"/>
            <a:chExt cx="1370" cy="384"/>
          </a:xfrm>
        </p:grpSpPr>
        <p:sp>
          <p:nvSpPr>
            <p:cNvPr id="8201" name="Text Box 5"/>
            <p:cNvSpPr txBox="1">
              <a:spLocks noChangeArrowheads="1"/>
            </p:cNvSpPr>
            <p:nvPr/>
          </p:nvSpPr>
          <p:spPr bwMode="auto">
            <a:xfrm>
              <a:off x="901" y="1186"/>
              <a:ext cx="122" cy="171"/>
            </a:xfrm>
            <a:prstGeom prst="rect">
              <a:avLst/>
            </a:prstGeom>
            <a:solidFill>
              <a:srgbClr val="FF6600"/>
            </a:solidFill>
            <a:ln w="9525">
              <a:solidFill>
                <a:schemeClr val="tx1"/>
              </a:solidFill>
              <a:miter lim="800000"/>
              <a:headEnd/>
              <a:tailEnd/>
            </a:ln>
          </p:spPr>
          <p:txBody>
            <a:bodyPr>
              <a:spAutoFit/>
            </a:bodyPr>
            <a:lstStyle/>
            <a:p>
              <a:pPr>
                <a:spcBef>
                  <a:spcPct val="50000"/>
                </a:spcBef>
              </a:pPr>
              <a:r>
                <a:rPr lang="en-US" sz="400" dirty="0"/>
                <a:t> </a:t>
              </a:r>
            </a:p>
          </p:txBody>
        </p:sp>
        <p:sp>
          <p:nvSpPr>
            <p:cNvPr id="8202" name="Text Box 6"/>
            <p:cNvSpPr txBox="1">
              <a:spLocks noChangeArrowheads="1"/>
            </p:cNvSpPr>
            <p:nvPr/>
          </p:nvSpPr>
          <p:spPr bwMode="auto">
            <a:xfrm>
              <a:off x="1119" y="1067"/>
              <a:ext cx="1152" cy="384"/>
            </a:xfrm>
            <a:prstGeom prst="rect">
              <a:avLst/>
            </a:prstGeom>
            <a:noFill/>
            <a:ln w="9525">
              <a:noFill/>
              <a:miter lim="800000"/>
              <a:headEnd/>
              <a:tailEnd/>
            </a:ln>
          </p:spPr>
          <p:txBody>
            <a:bodyPr>
              <a:spAutoFit/>
            </a:bodyPr>
            <a:lstStyle/>
            <a:p>
              <a:pPr>
                <a:spcBef>
                  <a:spcPct val="50000"/>
                </a:spcBef>
              </a:pPr>
              <a:r>
                <a:rPr lang="en-US" sz="1600" dirty="0"/>
                <a:t>Recession</a:t>
              </a:r>
            </a:p>
          </p:txBody>
        </p:sp>
      </p:grpSp>
      <p:sp>
        <p:nvSpPr>
          <p:cNvPr id="8197" name="Text Box 7"/>
          <p:cNvSpPr txBox="1">
            <a:spLocks noChangeArrowheads="1"/>
          </p:cNvSpPr>
          <p:nvPr/>
        </p:nvSpPr>
        <p:spPr bwMode="auto">
          <a:xfrm>
            <a:off x="8610600" y="6248400"/>
            <a:ext cx="615950" cy="349250"/>
          </a:xfrm>
          <a:prstGeom prst="rect">
            <a:avLst/>
          </a:prstGeom>
          <a:noFill/>
          <a:ln w="9525">
            <a:noFill/>
            <a:miter lim="800000"/>
            <a:headEnd/>
            <a:tailEnd/>
          </a:ln>
        </p:spPr>
        <p:txBody>
          <a:bodyPr lIns="101882" tIns="50941" rIns="101882" bIns="50941">
            <a:spAutoFit/>
          </a:bodyPr>
          <a:lstStyle/>
          <a:p>
            <a:pPr>
              <a:spcBef>
                <a:spcPct val="50000"/>
              </a:spcBef>
            </a:pPr>
            <a:r>
              <a:rPr lang="en-US" sz="1600" dirty="0"/>
              <a:t>est.</a:t>
            </a:r>
          </a:p>
        </p:txBody>
      </p:sp>
      <p:sp>
        <p:nvSpPr>
          <p:cNvPr id="8198" name="Text Box 8"/>
          <p:cNvSpPr txBox="1">
            <a:spLocks noChangeArrowheads="1"/>
          </p:cNvSpPr>
          <p:nvPr/>
        </p:nvSpPr>
        <p:spPr bwMode="auto">
          <a:xfrm>
            <a:off x="250825" y="7426325"/>
            <a:ext cx="4275138" cy="330200"/>
          </a:xfrm>
          <a:prstGeom prst="rect">
            <a:avLst/>
          </a:prstGeom>
          <a:noFill/>
          <a:ln w="9525">
            <a:noFill/>
            <a:miter lim="800000"/>
            <a:headEnd/>
            <a:tailEnd/>
          </a:ln>
        </p:spPr>
        <p:txBody>
          <a:bodyPr lIns="101882" tIns="50941" rIns="101882" bIns="50941">
            <a:spAutoFit/>
          </a:bodyPr>
          <a:lstStyle/>
          <a:p>
            <a:pPr>
              <a:spcBef>
                <a:spcPct val="50000"/>
              </a:spcBef>
            </a:pPr>
            <a:r>
              <a:rPr lang="en-US" sz="1400" i="1" dirty="0"/>
              <a:t>Source: CUNA economics &amp; statistics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6"/>
          <p:cNvSpPr>
            <a:spLocks noGrp="1"/>
          </p:cNvSpPr>
          <p:nvPr>
            <p:ph type="ctrTitle"/>
          </p:nvPr>
        </p:nvSpPr>
        <p:spPr>
          <a:xfrm>
            <a:off x="6705600" y="3810000"/>
            <a:ext cx="3352800" cy="690563"/>
          </a:xfrm>
        </p:spPr>
        <p:txBody>
          <a:bodyPr/>
          <a:lstStyle/>
          <a:p>
            <a:r>
              <a:rPr lang="en-US" dirty="0" smtClean="0"/>
              <a:t>Michigan CU</a:t>
            </a:r>
            <a:br>
              <a:rPr lang="en-US" dirty="0" smtClean="0"/>
            </a:br>
            <a:r>
              <a:rPr lang="en-US" dirty="0" smtClean="0"/>
              <a:t>Asset Yields and Funding Costs</a:t>
            </a:r>
          </a:p>
        </p:txBody>
      </p:sp>
      <p:pic>
        <p:nvPicPr>
          <p:cNvPr id="54276" name="Picture 37" descr="MCUL CUcorp Combo.jpg"/>
          <p:cNvPicPr>
            <a:picLocks noChangeAspect="1"/>
          </p:cNvPicPr>
          <p:nvPr/>
        </p:nvPicPr>
        <p:blipFill>
          <a:blip r:embed="rId3"/>
          <a:srcRect/>
          <a:stretch>
            <a:fillRect/>
          </a:stretch>
        </p:blipFill>
        <p:spPr bwMode="auto">
          <a:xfrm>
            <a:off x="6934200" y="7010400"/>
            <a:ext cx="2895600" cy="592138"/>
          </a:xfrm>
          <a:prstGeom prst="rect">
            <a:avLst/>
          </a:prstGeom>
          <a:noFill/>
          <a:ln w="9525">
            <a:noFill/>
            <a:miter lim="800000"/>
            <a:headEnd/>
            <a:tailEnd/>
          </a:ln>
        </p:spPr>
      </p:pic>
      <p:pic>
        <p:nvPicPr>
          <p:cNvPr id="234497" name="Chart 1"/>
          <p:cNvPicPr>
            <a:picLocks noChangeArrowheads="1"/>
          </p:cNvPicPr>
          <p:nvPr/>
        </p:nvPicPr>
        <p:blipFill>
          <a:blip r:embed="rId4"/>
          <a:srcRect b="-31"/>
          <a:stretch>
            <a:fillRect/>
          </a:stretch>
        </p:blipFill>
        <p:spPr bwMode="auto">
          <a:xfrm>
            <a:off x="533400" y="1905000"/>
            <a:ext cx="5715000" cy="4876800"/>
          </a:xfrm>
          <a:prstGeom prst="rect">
            <a:avLst/>
          </a:prstGeom>
          <a:noFill/>
          <a:ln w="12700">
            <a:solidFill>
              <a:schemeClr val="tx1"/>
            </a:solid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6"/>
          <p:cNvSpPr>
            <a:spLocks noGrp="1"/>
          </p:cNvSpPr>
          <p:nvPr>
            <p:ph type="ctrTitle"/>
          </p:nvPr>
        </p:nvSpPr>
        <p:spPr>
          <a:xfrm>
            <a:off x="6705600" y="3810000"/>
            <a:ext cx="3352800" cy="690563"/>
          </a:xfrm>
        </p:spPr>
        <p:txBody>
          <a:bodyPr/>
          <a:lstStyle/>
          <a:p>
            <a:r>
              <a:rPr lang="en-US" dirty="0" smtClean="0"/>
              <a:t>Michigan CU</a:t>
            </a:r>
            <a:br>
              <a:rPr lang="en-US" dirty="0" smtClean="0"/>
            </a:br>
            <a:r>
              <a:rPr lang="en-US" dirty="0" smtClean="0"/>
              <a:t>Interest Margins and Overhead</a:t>
            </a:r>
          </a:p>
        </p:txBody>
      </p:sp>
      <p:pic>
        <p:nvPicPr>
          <p:cNvPr id="55299" name="Picture 2"/>
          <p:cNvPicPr>
            <a:picLocks noChangeAspect="1" noChangeArrowheads="1"/>
          </p:cNvPicPr>
          <p:nvPr/>
        </p:nvPicPr>
        <p:blipFill>
          <a:blip r:embed="rId3"/>
          <a:srcRect/>
          <a:stretch>
            <a:fillRect/>
          </a:stretch>
        </p:blipFill>
        <p:spPr bwMode="auto">
          <a:xfrm>
            <a:off x="304800" y="1752600"/>
            <a:ext cx="6302375" cy="5334000"/>
          </a:xfrm>
          <a:prstGeom prst="rect">
            <a:avLst/>
          </a:prstGeom>
          <a:noFill/>
          <a:ln w="9525">
            <a:noFill/>
            <a:miter lim="800000"/>
            <a:headEnd/>
            <a:tailEnd/>
          </a:ln>
        </p:spPr>
      </p:pic>
      <p:pic>
        <p:nvPicPr>
          <p:cNvPr id="55300" name="Picture 37" descr="MCUL CUcorp Combo.jpg"/>
          <p:cNvPicPr>
            <a:picLocks noChangeAspect="1"/>
          </p:cNvPicPr>
          <p:nvPr/>
        </p:nvPicPr>
        <p:blipFill>
          <a:blip r:embed="rId4"/>
          <a:srcRect/>
          <a:stretch>
            <a:fillRect/>
          </a:stretch>
        </p:blipFill>
        <p:spPr bwMode="auto">
          <a:xfrm>
            <a:off x="6934200" y="7010400"/>
            <a:ext cx="2895600" cy="5921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6"/>
          <p:cNvSpPr>
            <a:spLocks noGrp="1"/>
          </p:cNvSpPr>
          <p:nvPr>
            <p:ph type="ctrTitle"/>
          </p:nvPr>
        </p:nvSpPr>
        <p:spPr>
          <a:xfrm>
            <a:off x="6705600" y="3810000"/>
            <a:ext cx="3352800" cy="690563"/>
          </a:xfrm>
        </p:spPr>
        <p:txBody>
          <a:bodyPr/>
          <a:lstStyle/>
          <a:p>
            <a:r>
              <a:rPr lang="en-US" dirty="0" smtClean="0"/>
              <a:t>Michigan CU</a:t>
            </a:r>
            <a:br>
              <a:rPr lang="en-US" dirty="0" smtClean="0"/>
            </a:br>
            <a:r>
              <a:rPr lang="en-US" dirty="0" smtClean="0"/>
              <a:t>Non-interest</a:t>
            </a:r>
            <a:br>
              <a:rPr lang="en-US" dirty="0" smtClean="0"/>
            </a:br>
            <a:r>
              <a:rPr lang="en-US" dirty="0" smtClean="0"/>
              <a:t>Income</a:t>
            </a:r>
          </a:p>
        </p:txBody>
      </p:sp>
      <p:pic>
        <p:nvPicPr>
          <p:cNvPr id="56323" name="Picture 2"/>
          <p:cNvPicPr>
            <a:picLocks noChangeAspect="1" noChangeArrowheads="1"/>
          </p:cNvPicPr>
          <p:nvPr/>
        </p:nvPicPr>
        <p:blipFill>
          <a:blip r:embed="rId3"/>
          <a:srcRect/>
          <a:stretch>
            <a:fillRect/>
          </a:stretch>
        </p:blipFill>
        <p:spPr bwMode="auto">
          <a:xfrm>
            <a:off x="457200" y="1905000"/>
            <a:ext cx="5889625" cy="5105400"/>
          </a:xfrm>
          <a:prstGeom prst="rect">
            <a:avLst/>
          </a:prstGeom>
          <a:noFill/>
          <a:ln w="9525">
            <a:noFill/>
            <a:miter lim="800000"/>
            <a:headEnd/>
            <a:tailEnd/>
          </a:ln>
        </p:spPr>
      </p:pic>
      <p:pic>
        <p:nvPicPr>
          <p:cNvPr id="56324" name="Picture 37" descr="MCUL CUcorp Combo.jpg"/>
          <p:cNvPicPr>
            <a:picLocks noChangeAspect="1"/>
          </p:cNvPicPr>
          <p:nvPr/>
        </p:nvPicPr>
        <p:blipFill>
          <a:blip r:embed="rId4"/>
          <a:srcRect/>
          <a:stretch>
            <a:fillRect/>
          </a:stretch>
        </p:blipFill>
        <p:spPr bwMode="auto">
          <a:xfrm>
            <a:off x="6934200" y="7010400"/>
            <a:ext cx="2895600" cy="5921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6"/>
          <p:cNvSpPr>
            <a:spLocks noGrp="1"/>
          </p:cNvSpPr>
          <p:nvPr>
            <p:ph type="ctrTitle"/>
          </p:nvPr>
        </p:nvSpPr>
        <p:spPr>
          <a:xfrm>
            <a:off x="6705600" y="3810000"/>
            <a:ext cx="3352800" cy="690563"/>
          </a:xfrm>
        </p:spPr>
        <p:txBody>
          <a:bodyPr/>
          <a:lstStyle/>
          <a:p>
            <a:r>
              <a:rPr lang="en-US" dirty="0" smtClean="0"/>
              <a:t>Michigan CU</a:t>
            </a:r>
            <a:br>
              <a:rPr lang="en-US" dirty="0" smtClean="0"/>
            </a:br>
            <a:r>
              <a:rPr lang="en-US" dirty="0" smtClean="0"/>
              <a:t>ROA by Assets</a:t>
            </a:r>
          </a:p>
        </p:txBody>
      </p:sp>
      <p:pic>
        <p:nvPicPr>
          <p:cNvPr id="58372" name="Picture 37" descr="MCUL CUcorp Combo.jpg"/>
          <p:cNvPicPr>
            <a:picLocks noChangeAspect="1"/>
          </p:cNvPicPr>
          <p:nvPr/>
        </p:nvPicPr>
        <p:blipFill>
          <a:blip r:embed="rId3"/>
          <a:srcRect/>
          <a:stretch>
            <a:fillRect/>
          </a:stretch>
        </p:blipFill>
        <p:spPr bwMode="auto">
          <a:xfrm>
            <a:off x="6934200" y="7010400"/>
            <a:ext cx="2895600" cy="592138"/>
          </a:xfrm>
          <a:prstGeom prst="rect">
            <a:avLst/>
          </a:prstGeom>
          <a:noFill/>
          <a:ln w="9525">
            <a:noFill/>
            <a:miter lim="800000"/>
            <a:headEnd/>
            <a:tailEnd/>
          </a:ln>
        </p:spPr>
      </p:pic>
      <p:pic>
        <p:nvPicPr>
          <p:cNvPr id="226305" name="Chart 7"/>
          <p:cNvPicPr>
            <a:picLocks noChangeArrowheads="1"/>
          </p:cNvPicPr>
          <p:nvPr/>
        </p:nvPicPr>
        <p:blipFill>
          <a:blip r:embed="rId4"/>
          <a:srcRect b="-31"/>
          <a:stretch>
            <a:fillRect/>
          </a:stretch>
        </p:blipFill>
        <p:spPr bwMode="auto">
          <a:xfrm>
            <a:off x="381000" y="2209800"/>
            <a:ext cx="6096000" cy="4419600"/>
          </a:xfrm>
          <a:prstGeom prst="rect">
            <a:avLst/>
          </a:prstGeom>
          <a:noFill/>
          <a:ln w="12700">
            <a:solidFill>
              <a:schemeClr val="tx1"/>
            </a:solidFill>
            <a:miter lim="800000"/>
            <a:headEnd/>
            <a:tailEnd/>
          </a:ln>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6"/>
          <p:cNvSpPr>
            <a:spLocks noGrp="1"/>
          </p:cNvSpPr>
          <p:nvPr>
            <p:ph type="ctrTitle"/>
          </p:nvPr>
        </p:nvSpPr>
        <p:spPr>
          <a:xfrm>
            <a:off x="-1143000" y="1524000"/>
            <a:ext cx="7208838" cy="690563"/>
          </a:xfrm>
        </p:spPr>
        <p:txBody>
          <a:bodyPr/>
          <a:lstStyle/>
          <a:p>
            <a:pPr algn="ctr"/>
            <a:r>
              <a:rPr lang="en-US" dirty="0" smtClean="0"/>
              <a:t>Economic Highlights</a:t>
            </a:r>
          </a:p>
        </p:txBody>
      </p:sp>
      <p:sp>
        <p:nvSpPr>
          <p:cNvPr id="38915" name="TextBox 7"/>
          <p:cNvSpPr txBox="1">
            <a:spLocks noChangeArrowheads="1"/>
          </p:cNvSpPr>
          <p:nvPr/>
        </p:nvSpPr>
        <p:spPr bwMode="auto">
          <a:xfrm>
            <a:off x="228600" y="2362200"/>
            <a:ext cx="5105400" cy="5632450"/>
          </a:xfrm>
          <a:prstGeom prst="rect">
            <a:avLst/>
          </a:prstGeom>
          <a:noFill/>
          <a:ln w="9525">
            <a:noFill/>
            <a:miter lim="800000"/>
            <a:headEnd/>
            <a:tailEnd/>
          </a:ln>
        </p:spPr>
        <p:txBody>
          <a:bodyPr>
            <a:spAutoFit/>
          </a:bodyPr>
          <a:lstStyle/>
          <a:p>
            <a:pPr>
              <a:buFont typeface="Wingdings" pitchFamily="2" charset="2"/>
              <a:buChar char="Ø"/>
            </a:pPr>
            <a:r>
              <a:rPr lang="en-US" sz="2400" i="1" dirty="0"/>
              <a:t>Expect credit union return on assets to rise to 50 basis points in 2010—excluding any National Credit Union Administration corporate bailout charges—from 40bp in 2009 and the record low 31bp in 2008.</a:t>
            </a:r>
          </a:p>
          <a:p>
            <a:pPr>
              <a:buFont typeface="Wingdings" pitchFamily="2" charset="2"/>
              <a:buChar char="Ø"/>
            </a:pPr>
            <a:endParaRPr lang="en-US" sz="2400" i="1" dirty="0"/>
          </a:p>
          <a:p>
            <a:pPr>
              <a:buFont typeface="Wingdings" pitchFamily="2" charset="2"/>
              <a:buChar char="Ø"/>
            </a:pPr>
            <a:r>
              <a:rPr lang="en-US" sz="2400" i="1" dirty="0"/>
              <a:t>Credit unions’ net capital-to-asset ratio will decline to 9.5% in 2010—the lowest level since 1993—as capital contributions fail to keep pace with asset growth.</a:t>
            </a:r>
          </a:p>
          <a:p>
            <a:pPr>
              <a:buFont typeface="Wingdings" pitchFamily="2" charset="2"/>
              <a:buChar char="Ø"/>
            </a:pPr>
            <a:endParaRPr lang="en-US" sz="2400" i="1" dirty="0"/>
          </a:p>
          <a:p>
            <a:pPr>
              <a:buFont typeface="Wingdings" pitchFamily="2" charset="2"/>
              <a:buChar char="Ø"/>
            </a:pPr>
            <a:endParaRPr lang="en-US" sz="2400" dirty="0"/>
          </a:p>
        </p:txBody>
      </p:sp>
      <p:graphicFrame>
        <p:nvGraphicFramePr>
          <p:cNvPr id="5" name="Chart 4"/>
          <p:cNvGraphicFramePr>
            <a:graphicFrameLocks/>
          </p:cNvGraphicFramePr>
          <p:nvPr/>
        </p:nvGraphicFramePr>
        <p:xfrm>
          <a:off x="5486400" y="1905000"/>
          <a:ext cx="41910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38918" name="TextBox 5"/>
          <p:cNvSpPr txBox="1">
            <a:spLocks noChangeArrowheads="1"/>
          </p:cNvSpPr>
          <p:nvPr/>
        </p:nvSpPr>
        <p:spPr bwMode="auto">
          <a:xfrm>
            <a:off x="6019800" y="1524000"/>
            <a:ext cx="1658938" cy="369888"/>
          </a:xfrm>
          <a:prstGeom prst="rect">
            <a:avLst/>
          </a:prstGeom>
          <a:noFill/>
          <a:ln w="9525">
            <a:noFill/>
            <a:miter lim="800000"/>
            <a:headEnd/>
            <a:tailEnd/>
          </a:ln>
        </p:spPr>
        <p:txBody>
          <a:bodyPr wrap="none">
            <a:spAutoFit/>
          </a:bodyPr>
          <a:lstStyle/>
          <a:p>
            <a:r>
              <a:rPr lang="en-US" dirty="0"/>
              <a:t>Michigan Data</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0" y="1295400"/>
            <a:ext cx="6789738" cy="950913"/>
          </a:xfrm>
        </p:spPr>
        <p:txBody>
          <a:bodyPr/>
          <a:lstStyle/>
          <a:p>
            <a:r>
              <a:rPr lang="en-US" dirty="0" smtClean="0"/>
              <a:t>Financial Balancing Act</a:t>
            </a:r>
          </a:p>
        </p:txBody>
      </p:sp>
      <p:sp>
        <p:nvSpPr>
          <p:cNvPr id="61443" name="Content Placeholder 2"/>
          <p:cNvSpPr>
            <a:spLocks noGrp="1"/>
          </p:cNvSpPr>
          <p:nvPr>
            <p:ph idx="1"/>
          </p:nvPr>
        </p:nvSpPr>
        <p:spPr>
          <a:xfrm>
            <a:off x="0" y="3124200"/>
            <a:ext cx="10058400" cy="3625850"/>
          </a:xfrm>
        </p:spPr>
        <p:txBody>
          <a:bodyPr/>
          <a:lstStyle/>
          <a:p>
            <a:pPr marL="514350" indent="-514350">
              <a:buFontTx/>
              <a:buAutoNum type="arabicPeriod"/>
            </a:pPr>
            <a:r>
              <a:rPr lang="en-US" sz="2800" dirty="0" smtClean="0"/>
              <a:t>Don’t let conservatism trump opportunity to serve in this economy. But make sure you survive in the process.</a:t>
            </a:r>
          </a:p>
          <a:p>
            <a:pPr marL="514350" indent="-514350">
              <a:buFontTx/>
              <a:buAutoNum type="arabicPeriod"/>
            </a:pPr>
            <a:r>
              <a:rPr lang="en-US" sz="2800" dirty="0" smtClean="0"/>
              <a:t>Try to maintain your Net Worth Capital Ratio.</a:t>
            </a:r>
          </a:p>
          <a:p>
            <a:pPr marL="514350" indent="-514350">
              <a:buFontTx/>
              <a:buAutoNum type="arabicPeriod"/>
            </a:pPr>
            <a:r>
              <a:rPr lang="en-US" sz="2800" dirty="0" smtClean="0"/>
              <a:t>Don’t let deposit growth outpace ROA/Capital Ratios.</a:t>
            </a:r>
          </a:p>
          <a:p>
            <a:pPr marL="514350" indent="-514350">
              <a:buFontTx/>
              <a:buAutoNum type="arabicPeriod"/>
            </a:pPr>
            <a:r>
              <a:rPr lang="en-US" sz="2800" dirty="0" smtClean="0"/>
              <a:t>Improve loan growth and loan to share ratios by lending to current members and new members.</a:t>
            </a:r>
          </a:p>
          <a:p>
            <a:pPr marL="514350" indent="-514350">
              <a:buFontTx/>
              <a:buAutoNum type="arabicPeriod"/>
            </a:pPr>
            <a:r>
              <a:rPr lang="en-US" sz="2800" dirty="0" smtClean="0"/>
              <a:t>Watch Spread Analysis closely.</a:t>
            </a:r>
          </a:p>
          <a:p>
            <a:pPr marL="514350" indent="-514350">
              <a:buFontTx/>
              <a:buAutoNum type="arabicPeriod"/>
            </a:pPr>
            <a:endParaRPr lang="en-US" dirty="0" smtClean="0"/>
          </a:p>
          <a:p>
            <a:pPr marL="514350" indent="-514350">
              <a:buFontTx/>
              <a:buAutoNum type="arabicPeriod"/>
            </a:pPr>
            <a:endParaRPr lang="en-US" dirty="0" smtClean="0"/>
          </a:p>
        </p:txBody>
      </p:sp>
      <p:pic>
        <p:nvPicPr>
          <p:cNvPr id="61445" name="Picture 8">
            <a:hlinkClick r:id="rId2" action="ppaction://hlinkfile"/>
          </p:cNvPr>
          <p:cNvPicPr>
            <a:picLocks noChangeAspect="1" noChangeArrowheads="1"/>
          </p:cNvPicPr>
          <p:nvPr/>
        </p:nvPicPr>
        <p:blipFill>
          <a:blip r:embed="rId3"/>
          <a:srcRect l="17223" t="18668" r="38333" b="33333"/>
          <a:stretch>
            <a:fillRect/>
          </a:stretch>
        </p:blipFill>
        <p:spPr bwMode="auto">
          <a:xfrm>
            <a:off x="5562600" y="304800"/>
            <a:ext cx="4289425" cy="289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81000" y="990600"/>
            <a:ext cx="6789738" cy="950913"/>
          </a:xfrm>
        </p:spPr>
        <p:txBody>
          <a:bodyPr/>
          <a:lstStyle/>
          <a:p>
            <a:r>
              <a:rPr lang="en-US" sz="5400" b="0" dirty="0" smtClean="0">
                <a:cs typeface="Tahoma" pitchFamily="34" charset="0"/>
              </a:rPr>
              <a:t>Introduction</a:t>
            </a:r>
          </a:p>
        </p:txBody>
      </p:sp>
      <p:sp>
        <p:nvSpPr>
          <p:cNvPr id="17411" name="Content Placeholder 2"/>
          <p:cNvSpPr>
            <a:spLocks noGrp="1"/>
          </p:cNvSpPr>
          <p:nvPr>
            <p:ph idx="1"/>
          </p:nvPr>
        </p:nvSpPr>
        <p:spPr>
          <a:xfrm>
            <a:off x="1066800" y="3200400"/>
            <a:ext cx="7239000" cy="2133600"/>
          </a:xfrm>
        </p:spPr>
        <p:txBody>
          <a:bodyPr/>
          <a:lstStyle/>
          <a:p>
            <a:pPr marL="514350" indent="-514350">
              <a:buFontTx/>
              <a:buAutoNum type="arabicPeriod"/>
            </a:pPr>
            <a:r>
              <a:rPr lang="en-US" dirty="0" smtClean="0"/>
              <a:t>Board Governance Consulting</a:t>
            </a:r>
          </a:p>
          <a:p>
            <a:pPr marL="514350" indent="-514350">
              <a:buFontTx/>
              <a:buAutoNum type="arabicPeriod"/>
            </a:pPr>
            <a:r>
              <a:rPr lang="en-US" dirty="0" smtClean="0"/>
              <a:t>Strategic Planning Consulting</a:t>
            </a:r>
          </a:p>
          <a:p>
            <a:pPr marL="514350" indent="-514350">
              <a:buFontTx/>
              <a:buAutoNum type="arabicPeriod"/>
            </a:pPr>
            <a:r>
              <a:rPr lang="en-US" dirty="0" smtClean="0"/>
              <a:t>ROA and Capital Improvement </a:t>
            </a:r>
          </a:p>
          <a:p>
            <a:pPr marL="514350" indent="-514350">
              <a:buFontTx/>
              <a:buAutoNum type="arabicPeriod"/>
            </a:pPr>
            <a:r>
              <a:rPr lang="en-US" dirty="0" smtClean="0"/>
              <a:t>Field of Membership Expansion</a:t>
            </a:r>
          </a:p>
          <a:p>
            <a:pPr marL="514350" indent="-514350">
              <a:buFontTx/>
              <a:buAutoNum type="arabicPeriod"/>
            </a:pPr>
            <a:endParaRPr lang="en-US" dirty="0" smtClean="0"/>
          </a:p>
        </p:txBody>
      </p:sp>
      <p:sp>
        <p:nvSpPr>
          <p:cNvPr id="5" name="Rectangle 4"/>
          <p:cNvSpPr/>
          <p:nvPr/>
        </p:nvSpPr>
        <p:spPr>
          <a:xfrm>
            <a:off x="228600" y="1828800"/>
            <a:ext cx="7924800" cy="1569660"/>
          </a:xfrm>
          <a:prstGeom prst="rect">
            <a:avLst/>
          </a:prstGeom>
        </p:spPr>
        <p:txBody>
          <a:bodyPr wrap="square">
            <a:spAutoFit/>
          </a:bodyPr>
          <a:lstStyle/>
          <a:p>
            <a:pPr>
              <a:buFont typeface="Wingdings" pitchFamily="2" charset="2"/>
              <a:buChar char="Ø"/>
              <a:defRPr/>
            </a:pPr>
            <a:endParaRPr lang="en-US" sz="3200" dirty="0" smtClean="0">
              <a:solidFill>
                <a:schemeClr val="accent4"/>
              </a:solidFill>
              <a:latin typeface="Tahoma" pitchFamily="34" charset="0"/>
              <a:cs typeface="Tahoma" pitchFamily="34" charset="0"/>
            </a:endParaRPr>
          </a:p>
          <a:p>
            <a:pPr>
              <a:buFont typeface="Wingdings" pitchFamily="2" charset="2"/>
              <a:buChar char="Ø"/>
              <a:defRPr/>
            </a:pPr>
            <a:r>
              <a:rPr lang="en-US" sz="3200" dirty="0" smtClean="0">
                <a:solidFill>
                  <a:schemeClr val="accent4"/>
                </a:solidFill>
                <a:latin typeface="+mj-lt"/>
                <a:cs typeface="Tahoma" pitchFamily="34" charset="0"/>
              </a:rPr>
              <a:t>Director- Center for Board </a:t>
            </a:r>
            <a:r>
              <a:rPr lang="en-US" sz="3200" dirty="0" smtClean="0">
                <a:solidFill>
                  <a:schemeClr val="accent4"/>
                </a:solidFill>
                <a:latin typeface="+mj-lt"/>
                <a:cs typeface="Tahoma" pitchFamily="34" charset="0"/>
              </a:rPr>
              <a:t>Excellence</a:t>
            </a:r>
            <a:endParaRPr lang="en-US" sz="3200" dirty="0">
              <a:latin typeface="+mj-lt"/>
            </a:endParaRPr>
          </a:p>
          <a:p>
            <a:pPr>
              <a:defRPr/>
            </a:pPr>
            <a:r>
              <a:rPr lang="en-US" sz="3200" dirty="0">
                <a:latin typeface="Arial" charset="0"/>
              </a:rPr>
              <a:t>	</a:t>
            </a:r>
          </a:p>
        </p:txBody>
      </p:sp>
      <p:pic>
        <p:nvPicPr>
          <p:cNvPr id="9" name="Picture 5"/>
          <p:cNvPicPr>
            <a:picLocks noChangeAspect="1" noChangeArrowheads="1"/>
          </p:cNvPicPr>
          <p:nvPr/>
        </p:nvPicPr>
        <p:blipFill>
          <a:blip r:embed="rId2"/>
          <a:srcRect/>
          <a:stretch>
            <a:fillRect/>
          </a:stretch>
        </p:blipFill>
        <p:spPr bwMode="auto">
          <a:xfrm>
            <a:off x="7924800" y="685800"/>
            <a:ext cx="1828799" cy="224286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4"/>
          <p:cNvSpPr>
            <a:spLocks noGrp="1" noChangeArrowheads="1"/>
          </p:cNvSpPr>
          <p:nvPr>
            <p:ph type="title"/>
          </p:nvPr>
        </p:nvSpPr>
        <p:spPr>
          <a:xfrm>
            <a:off x="304800" y="1371600"/>
            <a:ext cx="9753600" cy="950913"/>
          </a:xfrm>
        </p:spPr>
        <p:txBody>
          <a:bodyPr/>
          <a:lstStyle/>
          <a:p>
            <a:r>
              <a:rPr lang="en-US" sz="4800" b="0" dirty="0" smtClean="0">
                <a:cs typeface="Tahoma" pitchFamily="34" charset="0"/>
              </a:rPr>
              <a:t>How does the CU make money?</a:t>
            </a:r>
          </a:p>
        </p:txBody>
      </p:sp>
      <p:sp>
        <p:nvSpPr>
          <p:cNvPr id="79875" name="Rectangle 3"/>
          <p:cNvSpPr>
            <a:spLocks noGrp="1" noChangeArrowheads="1"/>
          </p:cNvSpPr>
          <p:nvPr>
            <p:ph idx="1"/>
          </p:nvPr>
        </p:nvSpPr>
        <p:spPr/>
        <p:txBody>
          <a:bodyPr/>
          <a:lstStyle/>
          <a:p>
            <a:endParaRPr lang="en-US" dirty="0" smtClean="0">
              <a:latin typeface="Tahoma" pitchFamily="34" charset="0"/>
              <a:cs typeface="Tahoma" pitchFamily="34" charset="0"/>
            </a:endParaRPr>
          </a:p>
          <a:p>
            <a:pPr>
              <a:buFont typeface="Wingdings" pitchFamily="2" charset="2"/>
              <a:buChar char="Ø"/>
            </a:pPr>
            <a:r>
              <a:rPr lang="en-US" dirty="0" smtClean="0">
                <a:latin typeface="+mj-lt"/>
                <a:cs typeface="Tahoma" pitchFamily="34" charset="0"/>
              </a:rPr>
              <a:t>Spread Analysis</a:t>
            </a:r>
          </a:p>
          <a:p>
            <a:endParaRPr lang="en-US" sz="1400" dirty="0" smtClean="0">
              <a:latin typeface="+mj-lt"/>
              <a:cs typeface="Tahoma" pitchFamily="34" charset="0"/>
            </a:endParaRPr>
          </a:p>
          <a:p>
            <a:pPr lvl="1">
              <a:buFontTx/>
              <a:buNone/>
            </a:pPr>
            <a:r>
              <a:rPr lang="en-US" dirty="0" smtClean="0">
                <a:latin typeface="+mj-lt"/>
                <a:cs typeface="Tahoma" pitchFamily="34" charset="0"/>
              </a:rPr>
              <a:t>+Yield on Loans</a:t>
            </a:r>
          </a:p>
          <a:p>
            <a:pPr lvl="1">
              <a:buFontTx/>
              <a:buNone/>
            </a:pPr>
            <a:r>
              <a:rPr lang="en-US" dirty="0" smtClean="0">
                <a:latin typeface="+mj-lt"/>
                <a:cs typeface="Tahoma" pitchFamily="34" charset="0"/>
              </a:rPr>
              <a:t>+Yield on Investments</a:t>
            </a:r>
          </a:p>
          <a:p>
            <a:pPr lvl="1"/>
            <a:r>
              <a:rPr lang="en-US" u="sng" dirty="0" smtClean="0">
                <a:solidFill>
                  <a:srgbClr val="CC0000"/>
                </a:solidFill>
                <a:latin typeface="+mj-lt"/>
                <a:cs typeface="Tahoma" pitchFamily="34" charset="0"/>
              </a:rPr>
              <a:t>Cost of Funds on Member Deposits</a:t>
            </a:r>
          </a:p>
          <a:p>
            <a:pPr lvl="1">
              <a:buFontTx/>
              <a:buNone/>
            </a:pPr>
            <a:r>
              <a:rPr lang="en-US" dirty="0" smtClean="0">
                <a:solidFill>
                  <a:schemeClr val="tx2"/>
                </a:solidFill>
                <a:latin typeface="+mj-lt"/>
                <a:cs typeface="Tahoma" pitchFamily="34" charset="0"/>
              </a:rPr>
              <a:t>= Gross Spread (Margin)</a:t>
            </a:r>
          </a:p>
        </p:txBody>
      </p:sp>
      <p:sp>
        <p:nvSpPr>
          <p:cNvPr id="79876" name="Footer Placeholder 4"/>
          <p:cNvSpPr>
            <a:spLocks noGrp="1"/>
          </p:cNvSpPr>
          <p:nvPr>
            <p:ph type="ftr" sz="quarter" idx="4294967295"/>
          </p:nvPr>
        </p:nvSpPr>
        <p:spPr bwMode="auto">
          <a:xfrm>
            <a:off x="0" y="7081838"/>
            <a:ext cx="3184525" cy="517525"/>
          </a:xfrm>
          <a:prstGeom prst="rect">
            <a:avLst/>
          </a:prstGeom>
          <a:noFill/>
          <a:ln>
            <a:miter lim="800000"/>
            <a:headEnd/>
            <a:tailEnd/>
          </a:ln>
        </p:spPr>
        <p:txBody>
          <a:bodyPr lIns="101882" tIns="50941" rIns="101882" bIns="50941"/>
          <a:lstStyle/>
          <a:p>
            <a:r>
              <a:rPr lang="en-US" dirty="0"/>
              <a:t>				</a:t>
            </a:r>
            <a:r>
              <a:rPr lang="en-US" dirty="0">
                <a:solidFill>
                  <a:srgbClr val="0070C0"/>
                </a:solidFill>
              </a:rPr>
              <a:t>.</a:t>
            </a:r>
          </a:p>
        </p:txBody>
      </p:sp>
      <p:pic>
        <p:nvPicPr>
          <p:cNvPr id="79877" name="Picture 5"/>
          <p:cNvPicPr>
            <a:picLocks noChangeAspect="1" noChangeArrowheads="1"/>
          </p:cNvPicPr>
          <p:nvPr/>
        </p:nvPicPr>
        <p:blipFill>
          <a:blip r:embed="rId2"/>
          <a:srcRect/>
          <a:stretch>
            <a:fillRect/>
          </a:stretch>
        </p:blipFill>
        <p:spPr bwMode="auto">
          <a:xfrm>
            <a:off x="6705600" y="2438400"/>
            <a:ext cx="2806700" cy="21050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4"/>
          <p:cNvSpPr>
            <a:spLocks noGrp="1" noChangeArrowheads="1"/>
          </p:cNvSpPr>
          <p:nvPr>
            <p:ph type="title"/>
          </p:nvPr>
        </p:nvSpPr>
        <p:spPr>
          <a:xfrm>
            <a:off x="304800" y="1371600"/>
            <a:ext cx="9753600" cy="950913"/>
          </a:xfrm>
        </p:spPr>
        <p:txBody>
          <a:bodyPr/>
          <a:lstStyle/>
          <a:p>
            <a:r>
              <a:rPr lang="en-US" sz="4800" b="0" dirty="0" smtClean="0">
                <a:cs typeface="Tahoma" pitchFamily="34" charset="0"/>
              </a:rPr>
              <a:t>How does the CU make money?</a:t>
            </a:r>
          </a:p>
        </p:txBody>
      </p:sp>
      <p:sp>
        <p:nvSpPr>
          <p:cNvPr id="80899" name="Rectangle 3"/>
          <p:cNvSpPr>
            <a:spLocks noGrp="1" noChangeArrowheads="1"/>
          </p:cNvSpPr>
          <p:nvPr>
            <p:ph idx="1"/>
          </p:nvPr>
        </p:nvSpPr>
        <p:spPr>
          <a:xfrm>
            <a:off x="533400" y="2133600"/>
            <a:ext cx="9051925" cy="3625850"/>
          </a:xfrm>
        </p:spPr>
        <p:txBody>
          <a:bodyPr/>
          <a:lstStyle/>
          <a:p>
            <a:endParaRPr lang="en-US" dirty="0" smtClean="0">
              <a:latin typeface="Tahoma" pitchFamily="34" charset="0"/>
              <a:cs typeface="Tahoma" pitchFamily="34" charset="0"/>
            </a:endParaRPr>
          </a:p>
          <a:p>
            <a:pPr>
              <a:buFont typeface="Wingdings" pitchFamily="2" charset="2"/>
              <a:buChar char="Ø"/>
            </a:pPr>
            <a:r>
              <a:rPr lang="en-US" dirty="0" smtClean="0">
                <a:latin typeface="+mj-lt"/>
                <a:cs typeface="Tahoma" pitchFamily="34" charset="0"/>
              </a:rPr>
              <a:t>Spread Analysis</a:t>
            </a:r>
          </a:p>
          <a:p>
            <a:endParaRPr lang="en-US" sz="1400" dirty="0" smtClean="0">
              <a:latin typeface="+mj-lt"/>
              <a:cs typeface="Tahoma" pitchFamily="34" charset="0"/>
            </a:endParaRPr>
          </a:p>
          <a:p>
            <a:pPr lvl="1">
              <a:buFontTx/>
              <a:buNone/>
            </a:pPr>
            <a:r>
              <a:rPr lang="en-US" dirty="0" smtClean="0">
                <a:latin typeface="+mj-lt"/>
                <a:cs typeface="Tahoma" pitchFamily="34" charset="0"/>
              </a:rPr>
              <a:t>+Gross Spread</a:t>
            </a:r>
          </a:p>
          <a:p>
            <a:pPr lvl="1">
              <a:buFontTx/>
              <a:buNone/>
            </a:pPr>
            <a:r>
              <a:rPr lang="en-US" dirty="0" smtClean="0">
                <a:latin typeface="+mj-lt"/>
                <a:cs typeface="Tahoma" pitchFamily="34" charset="0"/>
              </a:rPr>
              <a:t>+Fee Income</a:t>
            </a:r>
          </a:p>
          <a:p>
            <a:pPr lvl="1"/>
            <a:r>
              <a:rPr lang="en-US" u="sng" dirty="0" smtClean="0">
                <a:solidFill>
                  <a:srgbClr val="CC0000"/>
                </a:solidFill>
                <a:latin typeface="+mj-lt"/>
                <a:cs typeface="Tahoma" pitchFamily="34" charset="0"/>
              </a:rPr>
              <a:t>Operating Expenses and Allowance for Loan Loss</a:t>
            </a:r>
          </a:p>
          <a:p>
            <a:pPr lvl="1">
              <a:buFontTx/>
              <a:buNone/>
            </a:pPr>
            <a:endParaRPr lang="en-US" u="sng" dirty="0" smtClean="0">
              <a:solidFill>
                <a:schemeClr val="tx2"/>
              </a:solidFill>
              <a:latin typeface="+mj-lt"/>
              <a:cs typeface="Tahoma" pitchFamily="34" charset="0"/>
            </a:endParaRPr>
          </a:p>
          <a:p>
            <a:pPr lvl="1">
              <a:buFontTx/>
              <a:buNone/>
            </a:pPr>
            <a:r>
              <a:rPr lang="en-US" u="sng" dirty="0" smtClean="0">
                <a:solidFill>
                  <a:schemeClr val="tx2"/>
                </a:solidFill>
                <a:latin typeface="+mj-lt"/>
                <a:cs typeface="Tahoma" pitchFamily="34" charset="0"/>
              </a:rPr>
              <a:t>= Return on Assets (ROA)</a:t>
            </a:r>
          </a:p>
        </p:txBody>
      </p:sp>
      <p:sp>
        <p:nvSpPr>
          <p:cNvPr id="80900" name="Footer Placeholder 4"/>
          <p:cNvSpPr>
            <a:spLocks noGrp="1"/>
          </p:cNvSpPr>
          <p:nvPr>
            <p:ph type="ftr" sz="quarter" idx="4294967295"/>
          </p:nvPr>
        </p:nvSpPr>
        <p:spPr bwMode="auto">
          <a:xfrm>
            <a:off x="0" y="7081838"/>
            <a:ext cx="3184525" cy="517525"/>
          </a:xfrm>
          <a:prstGeom prst="rect">
            <a:avLst/>
          </a:prstGeom>
          <a:noFill/>
          <a:ln>
            <a:miter lim="800000"/>
            <a:headEnd/>
            <a:tailEnd/>
          </a:ln>
        </p:spPr>
        <p:txBody>
          <a:bodyPr lIns="101882" tIns="50941" rIns="101882" bIns="50941"/>
          <a:lstStyle/>
          <a:p>
            <a:r>
              <a:rPr lang="en-US" dirty="0"/>
              <a:t>				</a:t>
            </a:r>
            <a:r>
              <a:rPr lang="en-US" dirty="0">
                <a:solidFill>
                  <a:srgbClr val="0070C0"/>
                </a:solidFill>
              </a:rPr>
              <a:t>.</a:t>
            </a:r>
          </a:p>
        </p:txBody>
      </p:sp>
      <p:pic>
        <p:nvPicPr>
          <p:cNvPr id="5" name="Picture 5"/>
          <p:cNvPicPr>
            <a:picLocks noChangeAspect="1" noChangeArrowheads="1"/>
          </p:cNvPicPr>
          <p:nvPr/>
        </p:nvPicPr>
        <p:blipFill>
          <a:blip r:embed="rId2"/>
          <a:srcRect/>
          <a:stretch>
            <a:fillRect/>
          </a:stretch>
        </p:blipFill>
        <p:spPr bwMode="auto">
          <a:xfrm>
            <a:off x="6705600" y="2438400"/>
            <a:ext cx="2806700" cy="21050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501650" y="1406525"/>
            <a:ext cx="8794750" cy="950913"/>
          </a:xfrm>
        </p:spPr>
        <p:txBody>
          <a:bodyPr/>
          <a:lstStyle/>
          <a:p>
            <a:r>
              <a:rPr lang="en-US" sz="5400" b="0" dirty="0" smtClean="0">
                <a:cs typeface="Tahoma" pitchFamily="34" charset="0"/>
              </a:rPr>
              <a:t>Profitability</a:t>
            </a:r>
          </a:p>
        </p:txBody>
      </p:sp>
      <p:sp>
        <p:nvSpPr>
          <p:cNvPr id="81923" name="Rectangle 3"/>
          <p:cNvSpPr>
            <a:spLocks noGrp="1" noChangeArrowheads="1"/>
          </p:cNvSpPr>
          <p:nvPr>
            <p:ph idx="1"/>
          </p:nvPr>
        </p:nvSpPr>
        <p:spPr>
          <a:xfrm>
            <a:off x="533400" y="2590800"/>
            <a:ext cx="9051925" cy="3625850"/>
          </a:xfrm>
        </p:spPr>
        <p:txBody>
          <a:bodyPr/>
          <a:lstStyle/>
          <a:p>
            <a:pPr>
              <a:lnSpc>
                <a:spcPct val="90000"/>
              </a:lnSpc>
            </a:pPr>
            <a:r>
              <a:rPr lang="en-US" dirty="0" smtClean="0">
                <a:latin typeface="+mj-lt"/>
                <a:cs typeface="Tahoma" pitchFamily="34" charset="0"/>
              </a:rPr>
              <a:t>Credit unions focus on profitability as interest margins get squeezed</a:t>
            </a:r>
          </a:p>
          <a:p>
            <a:pPr lvl="1">
              <a:lnSpc>
                <a:spcPct val="90000"/>
              </a:lnSpc>
            </a:pPr>
            <a:endParaRPr lang="en-US" dirty="0" smtClean="0">
              <a:latin typeface="+mj-lt"/>
              <a:cs typeface="Tahoma" pitchFamily="34" charset="0"/>
            </a:endParaRPr>
          </a:p>
          <a:p>
            <a:pPr lvl="1">
              <a:lnSpc>
                <a:spcPct val="90000"/>
              </a:lnSpc>
              <a:buFont typeface="Wingdings" pitchFamily="2" charset="2"/>
              <a:buChar char="Ø"/>
            </a:pPr>
            <a:r>
              <a:rPr lang="en-US" dirty="0" smtClean="0">
                <a:latin typeface="+mj-lt"/>
                <a:cs typeface="Tahoma" pitchFamily="34" charset="0"/>
              </a:rPr>
              <a:t>Traditional revenue generation</a:t>
            </a:r>
          </a:p>
          <a:p>
            <a:pPr lvl="2">
              <a:lnSpc>
                <a:spcPct val="90000"/>
              </a:lnSpc>
              <a:buFont typeface="Wingdings" pitchFamily="2" charset="2"/>
              <a:buChar char="§"/>
            </a:pPr>
            <a:r>
              <a:rPr lang="en-US" dirty="0" smtClean="0">
                <a:latin typeface="+mj-lt"/>
                <a:cs typeface="Tahoma" pitchFamily="34" charset="0"/>
              </a:rPr>
              <a:t>Loans</a:t>
            </a:r>
          </a:p>
          <a:p>
            <a:pPr lvl="2">
              <a:lnSpc>
                <a:spcPct val="90000"/>
              </a:lnSpc>
              <a:buFont typeface="Wingdings" pitchFamily="2" charset="2"/>
              <a:buChar char="§"/>
            </a:pPr>
            <a:r>
              <a:rPr lang="en-US" dirty="0" smtClean="0">
                <a:latin typeface="+mj-lt"/>
                <a:cs typeface="Tahoma" pitchFamily="34" charset="0"/>
              </a:rPr>
              <a:t>Shares</a:t>
            </a:r>
          </a:p>
          <a:p>
            <a:pPr lvl="1">
              <a:lnSpc>
                <a:spcPct val="90000"/>
              </a:lnSpc>
              <a:buFont typeface="Wingdings" pitchFamily="2" charset="2"/>
              <a:buChar char="Ø"/>
            </a:pPr>
            <a:r>
              <a:rPr lang="en-US" dirty="0" smtClean="0">
                <a:latin typeface="+mj-lt"/>
                <a:cs typeface="Tahoma" pitchFamily="34" charset="0"/>
              </a:rPr>
              <a:t>Expense control</a:t>
            </a:r>
          </a:p>
          <a:p>
            <a:pPr lvl="1">
              <a:lnSpc>
                <a:spcPct val="90000"/>
              </a:lnSpc>
              <a:buFont typeface="Wingdings" pitchFamily="2" charset="2"/>
              <a:buChar char="Ø"/>
            </a:pPr>
            <a:r>
              <a:rPr lang="en-US" dirty="0" smtClean="0">
                <a:latin typeface="+mj-lt"/>
                <a:cs typeface="Tahoma" pitchFamily="34" charset="0"/>
              </a:rPr>
              <a:t>Fee Income</a:t>
            </a:r>
          </a:p>
        </p:txBody>
      </p:sp>
      <p:sp>
        <p:nvSpPr>
          <p:cNvPr id="81924" name="Footer Placeholder 4"/>
          <p:cNvSpPr>
            <a:spLocks noGrp="1"/>
          </p:cNvSpPr>
          <p:nvPr>
            <p:ph type="ftr" sz="quarter" idx="4294967295"/>
          </p:nvPr>
        </p:nvSpPr>
        <p:spPr bwMode="auto">
          <a:xfrm>
            <a:off x="0" y="7081838"/>
            <a:ext cx="3184525" cy="517525"/>
          </a:xfrm>
          <a:prstGeom prst="rect">
            <a:avLst/>
          </a:prstGeom>
          <a:noFill/>
          <a:ln>
            <a:miter lim="800000"/>
            <a:headEnd/>
            <a:tailEnd/>
          </a:ln>
        </p:spPr>
        <p:txBody>
          <a:bodyPr lIns="101882" tIns="50941" rIns="101882" bIns="50941"/>
          <a:lstStyle/>
          <a:p>
            <a:r>
              <a:rPr lang="en-US" dirty="0"/>
              <a:t>			</a:t>
            </a:r>
            <a:r>
              <a:rPr lang="en-US" dirty="0">
                <a:solidFill>
                  <a:srgbClr val="0070C0"/>
                </a:solidFill>
              </a:rPr>
              <a:t>	.</a:t>
            </a:r>
          </a:p>
        </p:txBody>
      </p:sp>
      <p:pic>
        <p:nvPicPr>
          <p:cNvPr id="81925" name="Picture 5"/>
          <p:cNvPicPr>
            <a:picLocks noChangeAspect="1" noChangeArrowheads="1"/>
          </p:cNvPicPr>
          <p:nvPr/>
        </p:nvPicPr>
        <p:blipFill>
          <a:blip r:embed="rId2"/>
          <a:srcRect/>
          <a:stretch>
            <a:fillRect/>
          </a:stretch>
        </p:blipFill>
        <p:spPr bwMode="auto">
          <a:xfrm>
            <a:off x="7391400" y="457200"/>
            <a:ext cx="2438400" cy="1828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4"/>
          <p:cNvSpPr>
            <a:spLocks noGrp="1" noChangeArrowheads="1"/>
          </p:cNvSpPr>
          <p:nvPr>
            <p:ph type="title"/>
          </p:nvPr>
        </p:nvSpPr>
        <p:spPr>
          <a:xfrm>
            <a:off x="501650" y="1406525"/>
            <a:ext cx="8642350" cy="950913"/>
          </a:xfrm>
        </p:spPr>
        <p:txBody>
          <a:bodyPr/>
          <a:lstStyle/>
          <a:p>
            <a:r>
              <a:rPr lang="en-US" sz="5400" b="0" dirty="0" smtClean="0">
                <a:cs typeface="Tahoma" pitchFamily="34" charset="0"/>
              </a:rPr>
              <a:t>Pricing Considerations</a:t>
            </a:r>
          </a:p>
        </p:txBody>
      </p:sp>
      <p:sp>
        <p:nvSpPr>
          <p:cNvPr id="78851" name="Rectangle 3"/>
          <p:cNvSpPr>
            <a:spLocks noGrp="1" noChangeArrowheads="1"/>
          </p:cNvSpPr>
          <p:nvPr>
            <p:ph idx="1"/>
          </p:nvPr>
        </p:nvSpPr>
        <p:spPr/>
        <p:txBody>
          <a:bodyPr/>
          <a:lstStyle/>
          <a:p>
            <a:endParaRPr lang="en-US" dirty="0" smtClean="0">
              <a:latin typeface="Tahoma" pitchFamily="34" charset="0"/>
              <a:cs typeface="Tahoma" pitchFamily="34" charset="0"/>
            </a:endParaRPr>
          </a:p>
          <a:p>
            <a:pPr>
              <a:buNone/>
            </a:pPr>
            <a:r>
              <a:rPr lang="en-US" dirty="0" smtClean="0">
                <a:latin typeface="+mj-lt"/>
                <a:cs typeface="Tahoma" pitchFamily="34" charset="0"/>
              </a:rPr>
              <a:t>	</a:t>
            </a:r>
            <a:r>
              <a:rPr lang="en-US" u="sng" dirty="0" smtClean="0">
                <a:latin typeface="+mj-lt"/>
                <a:cs typeface="Tahoma" pitchFamily="34" charset="0"/>
              </a:rPr>
              <a:t>Pricing strategies</a:t>
            </a:r>
          </a:p>
          <a:p>
            <a:pPr>
              <a:buNone/>
            </a:pPr>
            <a:endParaRPr lang="en-US" sz="1400" dirty="0" smtClean="0">
              <a:latin typeface="+mj-lt"/>
              <a:cs typeface="Tahoma" pitchFamily="34" charset="0"/>
            </a:endParaRPr>
          </a:p>
          <a:p>
            <a:pPr lvl="1">
              <a:buFont typeface="Wingdings" pitchFamily="2" charset="2"/>
              <a:buChar char="Ø"/>
            </a:pPr>
            <a:r>
              <a:rPr lang="en-US" dirty="0" smtClean="0">
                <a:latin typeface="+mj-lt"/>
                <a:cs typeface="Tahoma" pitchFamily="34" charset="0"/>
              </a:rPr>
              <a:t>Marketplace (competition) pricing</a:t>
            </a:r>
          </a:p>
          <a:p>
            <a:pPr lvl="1">
              <a:buFont typeface="Wingdings" pitchFamily="2" charset="2"/>
              <a:buChar char="Ø"/>
            </a:pPr>
            <a:r>
              <a:rPr lang="en-US" dirty="0" smtClean="0">
                <a:latin typeface="+mj-lt"/>
                <a:cs typeface="Tahoma" pitchFamily="34" charset="0"/>
              </a:rPr>
              <a:t>Value pricing for Market Share</a:t>
            </a:r>
          </a:p>
          <a:p>
            <a:pPr lvl="1">
              <a:buFont typeface="Wingdings" pitchFamily="2" charset="2"/>
              <a:buChar char="Ø"/>
            </a:pPr>
            <a:r>
              <a:rPr lang="en-US" dirty="0" smtClean="0">
                <a:latin typeface="+mj-lt"/>
                <a:cs typeface="Tahoma" pitchFamily="34" charset="0"/>
              </a:rPr>
              <a:t>Cost-plus pricing for ROI</a:t>
            </a:r>
          </a:p>
          <a:p>
            <a:pPr lvl="1">
              <a:buFont typeface="Wingdings" pitchFamily="2" charset="2"/>
              <a:buChar char="Ø"/>
            </a:pPr>
            <a:r>
              <a:rPr lang="en-US" dirty="0" smtClean="0">
                <a:solidFill>
                  <a:srgbClr val="CC0000"/>
                </a:solidFill>
                <a:latin typeface="+mj-lt"/>
                <a:cs typeface="Tahoma" pitchFamily="34" charset="0"/>
              </a:rPr>
              <a:t>Relationship pricing (Bundling)</a:t>
            </a:r>
          </a:p>
        </p:txBody>
      </p:sp>
      <p:sp>
        <p:nvSpPr>
          <p:cNvPr id="78852" name="Footer Placeholder 4"/>
          <p:cNvSpPr>
            <a:spLocks noGrp="1"/>
          </p:cNvSpPr>
          <p:nvPr>
            <p:ph type="ftr" sz="quarter" idx="4294967295"/>
          </p:nvPr>
        </p:nvSpPr>
        <p:spPr bwMode="auto">
          <a:xfrm>
            <a:off x="0" y="7081838"/>
            <a:ext cx="3184525" cy="517525"/>
          </a:xfrm>
          <a:prstGeom prst="rect">
            <a:avLst/>
          </a:prstGeom>
          <a:noFill/>
          <a:ln>
            <a:miter lim="800000"/>
            <a:headEnd/>
            <a:tailEnd/>
          </a:ln>
        </p:spPr>
        <p:txBody>
          <a:bodyPr lIns="101882" tIns="50941" rIns="101882" bIns="50941"/>
          <a:lstStyle/>
          <a:p>
            <a:r>
              <a:rPr lang="en-US" dirty="0"/>
              <a:t>				</a:t>
            </a:r>
            <a:r>
              <a:rPr lang="en-US" dirty="0">
                <a:solidFill>
                  <a:srgbClr val="0070C0"/>
                </a:solidFill>
              </a:rPr>
              <a:t>.</a:t>
            </a:r>
          </a:p>
        </p:txBody>
      </p:sp>
      <p:pic>
        <p:nvPicPr>
          <p:cNvPr id="78853" name="Picture 5"/>
          <p:cNvPicPr>
            <a:picLocks noChangeAspect="1" noChangeArrowheads="1"/>
          </p:cNvPicPr>
          <p:nvPr/>
        </p:nvPicPr>
        <p:blipFill>
          <a:blip r:embed="rId2" cstate="print"/>
          <a:srcRect/>
          <a:stretch>
            <a:fillRect/>
          </a:stretch>
        </p:blipFill>
        <p:spPr bwMode="auto">
          <a:xfrm>
            <a:off x="8001000" y="609600"/>
            <a:ext cx="2057400" cy="2057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457200" y="914400"/>
            <a:ext cx="9372600" cy="950913"/>
          </a:xfrm>
        </p:spPr>
        <p:txBody>
          <a:bodyPr/>
          <a:lstStyle/>
          <a:p>
            <a:r>
              <a:rPr lang="en-US" sz="5400" b="0" dirty="0" smtClean="0">
                <a:cs typeface="Tahoma" pitchFamily="34" charset="0"/>
              </a:rPr>
              <a:t>Market Segmentation</a:t>
            </a:r>
          </a:p>
        </p:txBody>
      </p:sp>
      <p:sp>
        <p:nvSpPr>
          <p:cNvPr id="87043" name="Rectangle 3"/>
          <p:cNvSpPr>
            <a:spLocks noGrp="1" noChangeArrowheads="1"/>
          </p:cNvSpPr>
          <p:nvPr>
            <p:ph idx="1"/>
          </p:nvPr>
        </p:nvSpPr>
        <p:spPr>
          <a:xfrm>
            <a:off x="457200" y="1981200"/>
            <a:ext cx="9051925" cy="3625850"/>
          </a:xfrm>
        </p:spPr>
        <p:txBody>
          <a:bodyPr/>
          <a:lstStyle/>
          <a:p>
            <a:r>
              <a:rPr lang="en-US" sz="2800" dirty="0" smtClean="0"/>
              <a:t>Based on demographics (common statistical characteristics) the membership can be divided into different market segments, each segment displaying different lifestyle and lifecycle phases. Each segment has a different set of financial service needs.</a:t>
            </a:r>
          </a:p>
        </p:txBody>
      </p:sp>
      <p:sp>
        <p:nvSpPr>
          <p:cNvPr id="87044" name="Footer Placeholder 4"/>
          <p:cNvSpPr>
            <a:spLocks noGrp="1"/>
          </p:cNvSpPr>
          <p:nvPr>
            <p:ph type="ftr" sz="quarter" idx="4294967295"/>
          </p:nvPr>
        </p:nvSpPr>
        <p:spPr bwMode="auto">
          <a:xfrm>
            <a:off x="0" y="7081838"/>
            <a:ext cx="3184525" cy="517525"/>
          </a:xfrm>
          <a:prstGeom prst="rect">
            <a:avLst/>
          </a:prstGeom>
          <a:noFill/>
          <a:ln>
            <a:miter lim="800000"/>
            <a:headEnd/>
            <a:tailEnd/>
          </a:ln>
        </p:spPr>
        <p:txBody>
          <a:bodyPr lIns="101882" tIns="50941" rIns="101882" bIns="50941"/>
          <a:lstStyle/>
          <a:p>
            <a:r>
              <a:rPr lang="en-US" dirty="0"/>
              <a:t>	</a:t>
            </a:r>
            <a:r>
              <a:rPr lang="en-US" dirty="0">
                <a:solidFill>
                  <a:srgbClr val="0070C0"/>
                </a:solidFill>
              </a:rPr>
              <a:t>			.</a:t>
            </a:r>
          </a:p>
        </p:txBody>
      </p:sp>
      <p:sp>
        <p:nvSpPr>
          <p:cNvPr id="87045" name="AutoShape 4"/>
          <p:cNvSpPr>
            <a:spLocks noChangeArrowheads="1"/>
          </p:cNvSpPr>
          <p:nvPr/>
        </p:nvSpPr>
        <p:spPr bwMode="auto">
          <a:xfrm>
            <a:off x="922338" y="5613400"/>
            <a:ext cx="250825" cy="949325"/>
          </a:xfrm>
          <a:prstGeom prst="upArrow">
            <a:avLst>
              <a:gd name="adj1" fmla="val 50000"/>
              <a:gd name="adj2" fmla="val 91834"/>
            </a:avLst>
          </a:prstGeom>
          <a:solidFill>
            <a:srgbClr val="000000"/>
          </a:solidFill>
          <a:ln w="9525">
            <a:solidFill>
              <a:schemeClr val="tx1"/>
            </a:solidFill>
            <a:miter lim="800000"/>
            <a:headEnd/>
            <a:tailEnd/>
          </a:ln>
        </p:spPr>
        <p:txBody>
          <a:bodyPr wrap="none" lIns="101882" tIns="50941" rIns="101882" bIns="50941" anchor="ctr"/>
          <a:lstStyle/>
          <a:p>
            <a:endParaRPr lang="en-US" dirty="0"/>
          </a:p>
        </p:txBody>
      </p:sp>
      <p:sp>
        <p:nvSpPr>
          <p:cNvPr id="87046" name="Rectangle 5"/>
          <p:cNvSpPr>
            <a:spLocks noChangeArrowheads="1"/>
          </p:cNvSpPr>
          <p:nvPr/>
        </p:nvSpPr>
        <p:spPr bwMode="auto">
          <a:xfrm>
            <a:off x="1006475" y="6391275"/>
            <a:ext cx="8045450" cy="171450"/>
          </a:xfrm>
          <a:prstGeom prst="rect">
            <a:avLst/>
          </a:prstGeom>
          <a:solidFill>
            <a:srgbClr val="000000"/>
          </a:solidFill>
          <a:ln w="9525">
            <a:solidFill>
              <a:schemeClr val="tx1"/>
            </a:solidFill>
            <a:miter lim="800000"/>
            <a:headEnd/>
            <a:tailEnd/>
          </a:ln>
        </p:spPr>
        <p:txBody>
          <a:bodyPr wrap="none" lIns="101882" tIns="50941" rIns="101882" bIns="50941" anchor="ctr"/>
          <a:lstStyle/>
          <a:p>
            <a:endParaRPr lang="en-US" dirty="0"/>
          </a:p>
        </p:txBody>
      </p:sp>
      <p:sp>
        <p:nvSpPr>
          <p:cNvPr id="87047" name="AutoShape 6"/>
          <p:cNvSpPr>
            <a:spLocks noChangeArrowheads="1"/>
          </p:cNvSpPr>
          <p:nvPr/>
        </p:nvSpPr>
        <p:spPr bwMode="auto">
          <a:xfrm>
            <a:off x="2514600" y="5613400"/>
            <a:ext cx="250825" cy="949325"/>
          </a:xfrm>
          <a:prstGeom prst="upArrow">
            <a:avLst>
              <a:gd name="adj1" fmla="val 50000"/>
              <a:gd name="adj2" fmla="val 91834"/>
            </a:avLst>
          </a:prstGeom>
          <a:solidFill>
            <a:srgbClr val="000000"/>
          </a:solidFill>
          <a:ln w="9525">
            <a:solidFill>
              <a:schemeClr val="tx1"/>
            </a:solidFill>
            <a:miter lim="800000"/>
            <a:headEnd/>
            <a:tailEnd/>
          </a:ln>
        </p:spPr>
        <p:txBody>
          <a:bodyPr wrap="none" lIns="101882" tIns="50941" rIns="101882" bIns="50941" anchor="ctr"/>
          <a:lstStyle/>
          <a:p>
            <a:endParaRPr lang="en-US" dirty="0"/>
          </a:p>
        </p:txBody>
      </p:sp>
      <p:sp>
        <p:nvSpPr>
          <p:cNvPr id="87048" name="AutoShape 7"/>
          <p:cNvSpPr>
            <a:spLocks noChangeArrowheads="1"/>
          </p:cNvSpPr>
          <p:nvPr/>
        </p:nvSpPr>
        <p:spPr bwMode="auto">
          <a:xfrm>
            <a:off x="4106863" y="5613400"/>
            <a:ext cx="252412" cy="949325"/>
          </a:xfrm>
          <a:prstGeom prst="upArrow">
            <a:avLst>
              <a:gd name="adj1" fmla="val 50000"/>
              <a:gd name="adj2" fmla="val 91257"/>
            </a:avLst>
          </a:prstGeom>
          <a:solidFill>
            <a:srgbClr val="000000"/>
          </a:solidFill>
          <a:ln w="9525">
            <a:solidFill>
              <a:schemeClr val="tx1"/>
            </a:solidFill>
            <a:miter lim="800000"/>
            <a:headEnd/>
            <a:tailEnd/>
          </a:ln>
        </p:spPr>
        <p:txBody>
          <a:bodyPr wrap="none" lIns="101882" tIns="50941" rIns="101882" bIns="50941" anchor="ctr"/>
          <a:lstStyle/>
          <a:p>
            <a:endParaRPr lang="en-US" dirty="0"/>
          </a:p>
        </p:txBody>
      </p:sp>
      <p:sp>
        <p:nvSpPr>
          <p:cNvPr id="87049" name="AutoShape 8"/>
          <p:cNvSpPr>
            <a:spLocks noChangeArrowheads="1"/>
          </p:cNvSpPr>
          <p:nvPr/>
        </p:nvSpPr>
        <p:spPr bwMode="auto">
          <a:xfrm>
            <a:off x="5699125" y="5613400"/>
            <a:ext cx="252413" cy="949325"/>
          </a:xfrm>
          <a:prstGeom prst="upArrow">
            <a:avLst>
              <a:gd name="adj1" fmla="val 50000"/>
              <a:gd name="adj2" fmla="val 91256"/>
            </a:avLst>
          </a:prstGeom>
          <a:solidFill>
            <a:srgbClr val="000000"/>
          </a:solidFill>
          <a:ln w="9525">
            <a:solidFill>
              <a:schemeClr val="tx1"/>
            </a:solidFill>
            <a:miter lim="800000"/>
            <a:headEnd/>
            <a:tailEnd/>
          </a:ln>
        </p:spPr>
        <p:txBody>
          <a:bodyPr wrap="none" lIns="101882" tIns="50941" rIns="101882" bIns="50941" anchor="ctr"/>
          <a:lstStyle/>
          <a:p>
            <a:endParaRPr lang="en-US" dirty="0"/>
          </a:p>
        </p:txBody>
      </p:sp>
      <p:sp>
        <p:nvSpPr>
          <p:cNvPr id="87050" name="AutoShape 9"/>
          <p:cNvSpPr>
            <a:spLocks noChangeArrowheads="1"/>
          </p:cNvSpPr>
          <p:nvPr/>
        </p:nvSpPr>
        <p:spPr bwMode="auto">
          <a:xfrm>
            <a:off x="7292975" y="5613400"/>
            <a:ext cx="250825" cy="949325"/>
          </a:xfrm>
          <a:prstGeom prst="upArrow">
            <a:avLst>
              <a:gd name="adj1" fmla="val 50000"/>
              <a:gd name="adj2" fmla="val 91834"/>
            </a:avLst>
          </a:prstGeom>
          <a:solidFill>
            <a:srgbClr val="000000"/>
          </a:solidFill>
          <a:ln w="9525">
            <a:solidFill>
              <a:schemeClr val="tx1"/>
            </a:solidFill>
            <a:miter lim="800000"/>
            <a:headEnd/>
            <a:tailEnd/>
          </a:ln>
        </p:spPr>
        <p:txBody>
          <a:bodyPr wrap="none" lIns="101882" tIns="50941" rIns="101882" bIns="50941" anchor="ctr"/>
          <a:lstStyle/>
          <a:p>
            <a:endParaRPr lang="en-US" dirty="0"/>
          </a:p>
        </p:txBody>
      </p:sp>
      <p:sp>
        <p:nvSpPr>
          <p:cNvPr id="87051" name="AutoShape 10"/>
          <p:cNvSpPr>
            <a:spLocks noChangeArrowheads="1"/>
          </p:cNvSpPr>
          <p:nvPr/>
        </p:nvSpPr>
        <p:spPr bwMode="auto">
          <a:xfrm>
            <a:off x="8885238" y="5613400"/>
            <a:ext cx="250825" cy="949325"/>
          </a:xfrm>
          <a:prstGeom prst="upArrow">
            <a:avLst>
              <a:gd name="adj1" fmla="val 50000"/>
              <a:gd name="adj2" fmla="val 91834"/>
            </a:avLst>
          </a:prstGeom>
          <a:solidFill>
            <a:srgbClr val="000000"/>
          </a:solidFill>
          <a:ln w="9525">
            <a:solidFill>
              <a:schemeClr val="tx1"/>
            </a:solidFill>
            <a:miter lim="800000"/>
            <a:headEnd/>
            <a:tailEnd/>
          </a:ln>
        </p:spPr>
        <p:txBody>
          <a:bodyPr wrap="none" lIns="101882" tIns="50941" rIns="101882" bIns="50941" anchor="ctr"/>
          <a:lstStyle/>
          <a:p>
            <a:endParaRPr lang="en-US" dirty="0"/>
          </a:p>
        </p:txBody>
      </p:sp>
      <p:sp>
        <p:nvSpPr>
          <p:cNvPr id="487435" name="Text Box 11"/>
          <p:cNvSpPr txBox="1">
            <a:spLocks noChangeArrowheads="1"/>
          </p:cNvSpPr>
          <p:nvPr/>
        </p:nvSpPr>
        <p:spPr bwMode="auto">
          <a:xfrm>
            <a:off x="250825" y="4664075"/>
            <a:ext cx="1593850" cy="379413"/>
          </a:xfrm>
          <a:prstGeom prst="rect">
            <a:avLst/>
          </a:prstGeom>
          <a:noFill/>
          <a:ln w="9525">
            <a:noFill/>
            <a:miter lim="800000"/>
            <a:headEnd/>
            <a:tailEnd/>
          </a:ln>
        </p:spPr>
        <p:txBody>
          <a:bodyPr lIns="101882" tIns="50941" rIns="101882" bIns="50941">
            <a:spAutoFit/>
          </a:bodyPr>
          <a:lstStyle/>
          <a:p>
            <a:pPr algn="ctr" eaLnBrk="0" hangingPunct="0">
              <a:spcBef>
                <a:spcPct val="50000"/>
              </a:spcBef>
            </a:pPr>
            <a:r>
              <a:rPr lang="en-US" dirty="0"/>
              <a:t>Toddlers</a:t>
            </a:r>
          </a:p>
        </p:txBody>
      </p:sp>
      <p:sp>
        <p:nvSpPr>
          <p:cNvPr id="487436" name="Text Box 12"/>
          <p:cNvSpPr txBox="1">
            <a:spLocks noChangeArrowheads="1"/>
          </p:cNvSpPr>
          <p:nvPr/>
        </p:nvSpPr>
        <p:spPr bwMode="auto">
          <a:xfrm>
            <a:off x="1508125" y="5008563"/>
            <a:ext cx="2263775" cy="379412"/>
          </a:xfrm>
          <a:prstGeom prst="rect">
            <a:avLst/>
          </a:prstGeom>
          <a:noFill/>
          <a:ln w="9525">
            <a:noFill/>
            <a:miter lim="800000"/>
            <a:headEnd/>
            <a:tailEnd/>
          </a:ln>
        </p:spPr>
        <p:txBody>
          <a:bodyPr lIns="101882" tIns="50941" rIns="101882" bIns="50941">
            <a:spAutoFit/>
          </a:bodyPr>
          <a:lstStyle/>
          <a:p>
            <a:pPr algn="ctr" eaLnBrk="0" hangingPunct="0">
              <a:spcBef>
                <a:spcPct val="50000"/>
              </a:spcBef>
            </a:pPr>
            <a:r>
              <a:rPr lang="en-US" dirty="0">
                <a:solidFill>
                  <a:srgbClr val="0000CC"/>
                </a:solidFill>
              </a:rPr>
              <a:t>Young Adults</a:t>
            </a:r>
          </a:p>
        </p:txBody>
      </p:sp>
      <p:sp>
        <p:nvSpPr>
          <p:cNvPr id="487437" name="Text Box 13"/>
          <p:cNvSpPr txBox="1">
            <a:spLocks noChangeArrowheads="1"/>
          </p:cNvSpPr>
          <p:nvPr/>
        </p:nvSpPr>
        <p:spPr bwMode="auto">
          <a:xfrm>
            <a:off x="3436938" y="4664075"/>
            <a:ext cx="1592262" cy="379413"/>
          </a:xfrm>
          <a:prstGeom prst="rect">
            <a:avLst/>
          </a:prstGeom>
          <a:noFill/>
          <a:ln w="9525">
            <a:noFill/>
            <a:miter lim="800000"/>
            <a:headEnd/>
            <a:tailEnd/>
          </a:ln>
        </p:spPr>
        <p:txBody>
          <a:bodyPr lIns="101882" tIns="50941" rIns="101882" bIns="50941">
            <a:spAutoFit/>
          </a:bodyPr>
          <a:lstStyle/>
          <a:p>
            <a:pPr algn="ctr" eaLnBrk="0" hangingPunct="0">
              <a:spcBef>
                <a:spcPct val="50000"/>
              </a:spcBef>
            </a:pPr>
            <a:r>
              <a:rPr lang="en-US" dirty="0">
                <a:solidFill>
                  <a:srgbClr val="FF0000"/>
                </a:solidFill>
              </a:rPr>
              <a:t>Fee Based</a:t>
            </a:r>
          </a:p>
        </p:txBody>
      </p:sp>
      <p:sp>
        <p:nvSpPr>
          <p:cNvPr id="487438" name="Text Box 14"/>
          <p:cNvSpPr txBox="1">
            <a:spLocks noChangeArrowheads="1"/>
          </p:cNvSpPr>
          <p:nvPr/>
        </p:nvSpPr>
        <p:spPr bwMode="auto">
          <a:xfrm>
            <a:off x="4694238" y="5008563"/>
            <a:ext cx="2262187" cy="379412"/>
          </a:xfrm>
          <a:prstGeom prst="rect">
            <a:avLst/>
          </a:prstGeom>
          <a:noFill/>
          <a:ln w="9525">
            <a:noFill/>
            <a:miter lim="800000"/>
            <a:headEnd/>
            <a:tailEnd/>
          </a:ln>
        </p:spPr>
        <p:txBody>
          <a:bodyPr lIns="101882" tIns="50941" rIns="101882" bIns="50941">
            <a:spAutoFit/>
          </a:bodyPr>
          <a:lstStyle/>
          <a:p>
            <a:pPr algn="ctr" eaLnBrk="0" hangingPunct="0">
              <a:spcBef>
                <a:spcPct val="50000"/>
              </a:spcBef>
            </a:pPr>
            <a:r>
              <a:rPr lang="en-US" dirty="0">
                <a:solidFill>
                  <a:srgbClr val="45032F"/>
                </a:solidFill>
              </a:rPr>
              <a:t>Credit Driven</a:t>
            </a:r>
          </a:p>
        </p:txBody>
      </p:sp>
      <p:sp>
        <p:nvSpPr>
          <p:cNvPr id="487439" name="Text Box 15"/>
          <p:cNvSpPr txBox="1">
            <a:spLocks noChangeArrowheads="1"/>
          </p:cNvSpPr>
          <p:nvPr/>
        </p:nvSpPr>
        <p:spPr bwMode="auto">
          <a:xfrm>
            <a:off x="6537325" y="4664075"/>
            <a:ext cx="1676400" cy="379413"/>
          </a:xfrm>
          <a:prstGeom prst="rect">
            <a:avLst/>
          </a:prstGeom>
          <a:noFill/>
          <a:ln w="9525">
            <a:noFill/>
            <a:miter lim="800000"/>
            <a:headEnd/>
            <a:tailEnd/>
          </a:ln>
        </p:spPr>
        <p:txBody>
          <a:bodyPr lIns="101882" tIns="50941" rIns="101882" bIns="50941">
            <a:spAutoFit/>
          </a:bodyPr>
          <a:lstStyle/>
          <a:p>
            <a:pPr algn="ctr" eaLnBrk="0" hangingPunct="0">
              <a:spcBef>
                <a:spcPct val="50000"/>
              </a:spcBef>
            </a:pPr>
            <a:r>
              <a:rPr lang="en-US" dirty="0">
                <a:solidFill>
                  <a:srgbClr val="A72D96"/>
                </a:solidFill>
              </a:rPr>
              <a:t>Depositors</a:t>
            </a:r>
          </a:p>
        </p:txBody>
      </p:sp>
      <p:sp>
        <p:nvSpPr>
          <p:cNvPr id="487440" name="Text Box 16"/>
          <p:cNvSpPr txBox="1">
            <a:spLocks noChangeArrowheads="1"/>
          </p:cNvSpPr>
          <p:nvPr/>
        </p:nvSpPr>
        <p:spPr bwMode="auto">
          <a:xfrm>
            <a:off x="8047038" y="5008563"/>
            <a:ext cx="1843087" cy="379412"/>
          </a:xfrm>
          <a:prstGeom prst="rect">
            <a:avLst/>
          </a:prstGeom>
          <a:noFill/>
          <a:ln w="9525">
            <a:noFill/>
            <a:miter lim="800000"/>
            <a:headEnd/>
            <a:tailEnd/>
          </a:ln>
        </p:spPr>
        <p:txBody>
          <a:bodyPr lIns="101882" tIns="50941" rIns="101882" bIns="50941">
            <a:spAutoFit/>
          </a:bodyPr>
          <a:lstStyle/>
          <a:p>
            <a:pPr algn="ctr" eaLnBrk="0" hangingPunct="0">
              <a:spcBef>
                <a:spcPct val="50000"/>
              </a:spcBef>
            </a:pPr>
            <a:r>
              <a:rPr lang="en-US" dirty="0">
                <a:solidFill>
                  <a:srgbClr val="3BB3CB"/>
                </a:solidFill>
              </a:rPr>
              <a:t>Affluent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487435"/>
                                        </p:tgtEl>
                                        <p:attrNameLst>
                                          <p:attrName>style.visibility</p:attrName>
                                        </p:attrNameLst>
                                      </p:cBhvr>
                                      <p:to>
                                        <p:strVal val="visible"/>
                                      </p:to>
                                    </p:set>
                                    <p:animEffect transition="in" filter="dissolve">
                                      <p:cBhvr>
                                        <p:cTn id="7" dur="500"/>
                                        <p:tgtEl>
                                          <p:spTgt spid="487435"/>
                                        </p:tgtEl>
                                      </p:cBhvr>
                                    </p:animEffect>
                                  </p:childTnLst>
                                </p:cTn>
                              </p:par>
                            </p:childTnLst>
                          </p:cTn>
                        </p:par>
                        <p:par>
                          <p:cTn id="8" fill="hold">
                            <p:stCondLst>
                              <p:cond delay="1500"/>
                            </p:stCondLst>
                            <p:childTnLst>
                              <p:par>
                                <p:cTn id="9" presetID="9" presetClass="entr" presetSubtype="0" fill="hold" grpId="0" nodeType="afterEffect">
                                  <p:stCondLst>
                                    <p:cond delay="1000"/>
                                  </p:stCondLst>
                                  <p:childTnLst>
                                    <p:set>
                                      <p:cBhvr>
                                        <p:cTn id="10" dur="1" fill="hold">
                                          <p:stCondLst>
                                            <p:cond delay="0"/>
                                          </p:stCondLst>
                                        </p:cTn>
                                        <p:tgtEl>
                                          <p:spTgt spid="487436"/>
                                        </p:tgtEl>
                                        <p:attrNameLst>
                                          <p:attrName>style.visibility</p:attrName>
                                        </p:attrNameLst>
                                      </p:cBhvr>
                                      <p:to>
                                        <p:strVal val="visible"/>
                                      </p:to>
                                    </p:set>
                                    <p:animEffect transition="in" filter="dissolve">
                                      <p:cBhvr>
                                        <p:cTn id="11" dur="500"/>
                                        <p:tgtEl>
                                          <p:spTgt spid="487436"/>
                                        </p:tgtEl>
                                      </p:cBhvr>
                                    </p:animEffect>
                                  </p:childTnLst>
                                </p:cTn>
                              </p:par>
                            </p:childTnLst>
                          </p:cTn>
                        </p:par>
                        <p:par>
                          <p:cTn id="12" fill="hold">
                            <p:stCondLst>
                              <p:cond delay="3000"/>
                            </p:stCondLst>
                            <p:childTnLst>
                              <p:par>
                                <p:cTn id="13" presetID="9" presetClass="entr" presetSubtype="0" fill="hold" grpId="0" nodeType="afterEffect">
                                  <p:stCondLst>
                                    <p:cond delay="1000"/>
                                  </p:stCondLst>
                                  <p:childTnLst>
                                    <p:set>
                                      <p:cBhvr>
                                        <p:cTn id="14" dur="1" fill="hold">
                                          <p:stCondLst>
                                            <p:cond delay="0"/>
                                          </p:stCondLst>
                                        </p:cTn>
                                        <p:tgtEl>
                                          <p:spTgt spid="487437"/>
                                        </p:tgtEl>
                                        <p:attrNameLst>
                                          <p:attrName>style.visibility</p:attrName>
                                        </p:attrNameLst>
                                      </p:cBhvr>
                                      <p:to>
                                        <p:strVal val="visible"/>
                                      </p:to>
                                    </p:set>
                                    <p:animEffect transition="in" filter="dissolve">
                                      <p:cBhvr>
                                        <p:cTn id="15" dur="500"/>
                                        <p:tgtEl>
                                          <p:spTgt spid="487437"/>
                                        </p:tgtEl>
                                      </p:cBhvr>
                                    </p:animEffect>
                                  </p:childTnLst>
                                </p:cTn>
                              </p:par>
                            </p:childTnLst>
                          </p:cTn>
                        </p:par>
                        <p:par>
                          <p:cTn id="16" fill="hold">
                            <p:stCondLst>
                              <p:cond delay="4500"/>
                            </p:stCondLst>
                            <p:childTnLst>
                              <p:par>
                                <p:cTn id="17" presetID="9" presetClass="entr" presetSubtype="0" fill="hold" grpId="0" nodeType="afterEffect">
                                  <p:stCondLst>
                                    <p:cond delay="1000"/>
                                  </p:stCondLst>
                                  <p:childTnLst>
                                    <p:set>
                                      <p:cBhvr>
                                        <p:cTn id="18" dur="1" fill="hold">
                                          <p:stCondLst>
                                            <p:cond delay="0"/>
                                          </p:stCondLst>
                                        </p:cTn>
                                        <p:tgtEl>
                                          <p:spTgt spid="487438"/>
                                        </p:tgtEl>
                                        <p:attrNameLst>
                                          <p:attrName>style.visibility</p:attrName>
                                        </p:attrNameLst>
                                      </p:cBhvr>
                                      <p:to>
                                        <p:strVal val="visible"/>
                                      </p:to>
                                    </p:set>
                                    <p:animEffect transition="in" filter="dissolve">
                                      <p:cBhvr>
                                        <p:cTn id="19" dur="500"/>
                                        <p:tgtEl>
                                          <p:spTgt spid="487438"/>
                                        </p:tgtEl>
                                      </p:cBhvr>
                                    </p:animEffect>
                                  </p:childTnLst>
                                </p:cTn>
                              </p:par>
                            </p:childTnLst>
                          </p:cTn>
                        </p:par>
                        <p:par>
                          <p:cTn id="20" fill="hold">
                            <p:stCondLst>
                              <p:cond delay="6000"/>
                            </p:stCondLst>
                            <p:childTnLst>
                              <p:par>
                                <p:cTn id="21" presetID="9" presetClass="entr" presetSubtype="0" fill="hold" grpId="0" nodeType="afterEffect">
                                  <p:stCondLst>
                                    <p:cond delay="1000"/>
                                  </p:stCondLst>
                                  <p:childTnLst>
                                    <p:set>
                                      <p:cBhvr>
                                        <p:cTn id="22" dur="1" fill="hold">
                                          <p:stCondLst>
                                            <p:cond delay="0"/>
                                          </p:stCondLst>
                                        </p:cTn>
                                        <p:tgtEl>
                                          <p:spTgt spid="487439"/>
                                        </p:tgtEl>
                                        <p:attrNameLst>
                                          <p:attrName>style.visibility</p:attrName>
                                        </p:attrNameLst>
                                      </p:cBhvr>
                                      <p:to>
                                        <p:strVal val="visible"/>
                                      </p:to>
                                    </p:set>
                                    <p:animEffect transition="in" filter="dissolve">
                                      <p:cBhvr>
                                        <p:cTn id="23" dur="500"/>
                                        <p:tgtEl>
                                          <p:spTgt spid="487439"/>
                                        </p:tgtEl>
                                      </p:cBhvr>
                                    </p:animEffect>
                                  </p:childTnLst>
                                </p:cTn>
                              </p:par>
                            </p:childTnLst>
                          </p:cTn>
                        </p:par>
                        <p:par>
                          <p:cTn id="24" fill="hold">
                            <p:stCondLst>
                              <p:cond delay="7500"/>
                            </p:stCondLst>
                            <p:childTnLst>
                              <p:par>
                                <p:cTn id="25" presetID="9" presetClass="entr" presetSubtype="0" fill="hold" grpId="0" nodeType="afterEffect">
                                  <p:stCondLst>
                                    <p:cond delay="1000"/>
                                  </p:stCondLst>
                                  <p:childTnLst>
                                    <p:set>
                                      <p:cBhvr>
                                        <p:cTn id="26" dur="1" fill="hold">
                                          <p:stCondLst>
                                            <p:cond delay="0"/>
                                          </p:stCondLst>
                                        </p:cTn>
                                        <p:tgtEl>
                                          <p:spTgt spid="487440"/>
                                        </p:tgtEl>
                                        <p:attrNameLst>
                                          <p:attrName>style.visibility</p:attrName>
                                        </p:attrNameLst>
                                      </p:cBhvr>
                                      <p:to>
                                        <p:strVal val="visible"/>
                                      </p:to>
                                    </p:set>
                                    <p:animEffect transition="in" filter="dissolve">
                                      <p:cBhvr>
                                        <p:cTn id="27" dur="500"/>
                                        <p:tgtEl>
                                          <p:spTgt spid="4874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7435" grpId="0" autoUpdateAnimBg="0"/>
      <p:bldP spid="487436" grpId="0" autoUpdateAnimBg="0"/>
      <p:bldP spid="487437" grpId="0" autoUpdateAnimBg="0"/>
      <p:bldP spid="487438" grpId="0" autoUpdateAnimBg="0"/>
      <p:bldP spid="487439" grpId="0" autoUpdateAnimBg="0"/>
      <p:bldP spid="487440"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501650" y="1406525"/>
            <a:ext cx="9099550" cy="950913"/>
          </a:xfrm>
        </p:spPr>
        <p:txBody>
          <a:bodyPr/>
          <a:lstStyle/>
          <a:p>
            <a:r>
              <a:rPr lang="en-US" sz="5400" b="0" dirty="0" smtClean="0">
                <a:cs typeface="Tahoma" pitchFamily="34" charset="0"/>
              </a:rPr>
              <a:t>Whom Do We Serve?</a:t>
            </a:r>
          </a:p>
        </p:txBody>
      </p:sp>
      <p:sp>
        <p:nvSpPr>
          <p:cNvPr id="89091" name="Rectangle 3"/>
          <p:cNvSpPr>
            <a:spLocks noGrp="1" noChangeArrowheads="1"/>
          </p:cNvSpPr>
          <p:nvPr>
            <p:ph idx="1"/>
          </p:nvPr>
        </p:nvSpPr>
        <p:spPr>
          <a:xfrm>
            <a:off x="533400" y="2667000"/>
            <a:ext cx="9051925" cy="3625850"/>
          </a:xfrm>
        </p:spPr>
        <p:txBody>
          <a:bodyPr/>
          <a:lstStyle/>
          <a:p>
            <a:pPr>
              <a:buFont typeface="Wingdings" pitchFamily="2" charset="2"/>
              <a:buChar char="Ø"/>
            </a:pPr>
            <a:r>
              <a:rPr lang="en-US" dirty="0" smtClean="0">
                <a:latin typeface="+mj-lt"/>
                <a:cs typeface="Tahoma" pitchFamily="34" charset="0"/>
              </a:rPr>
              <a:t>Who is our “target market”?</a:t>
            </a:r>
          </a:p>
          <a:p>
            <a:pPr>
              <a:buFont typeface="Wingdings" pitchFamily="2" charset="2"/>
              <a:buChar char="Ø"/>
            </a:pPr>
            <a:r>
              <a:rPr lang="en-US" dirty="0" smtClean="0">
                <a:latin typeface="+mj-lt"/>
                <a:cs typeface="Tahoma" pitchFamily="34" charset="0"/>
              </a:rPr>
              <a:t>Who do we want…who </a:t>
            </a:r>
            <a:r>
              <a:rPr lang="en-US" i="1" dirty="0" smtClean="0">
                <a:latin typeface="+mj-lt"/>
                <a:cs typeface="Tahoma" pitchFamily="34" charset="0"/>
              </a:rPr>
              <a:t>don’t</a:t>
            </a:r>
            <a:r>
              <a:rPr lang="en-US" dirty="0" smtClean="0">
                <a:latin typeface="+mj-lt"/>
                <a:cs typeface="Tahoma" pitchFamily="34" charset="0"/>
              </a:rPr>
              <a:t> we want?</a:t>
            </a:r>
          </a:p>
          <a:p>
            <a:pPr>
              <a:buFont typeface="Wingdings" pitchFamily="2" charset="2"/>
              <a:buChar char="Ø"/>
            </a:pPr>
            <a:r>
              <a:rPr lang="en-US" dirty="0" smtClean="0">
                <a:latin typeface="+mj-lt"/>
                <a:cs typeface="Tahoma" pitchFamily="34" charset="0"/>
              </a:rPr>
              <a:t>What does a profitable member look like?</a:t>
            </a:r>
          </a:p>
          <a:p>
            <a:pPr>
              <a:buFont typeface="Wingdings" pitchFamily="2" charset="2"/>
              <a:buChar char="Ø"/>
            </a:pPr>
            <a:r>
              <a:rPr lang="en-US" dirty="0" smtClean="0">
                <a:latin typeface="+mj-lt"/>
                <a:cs typeface="Tahoma" pitchFamily="34" charset="0"/>
              </a:rPr>
              <a:t>Where are they?</a:t>
            </a:r>
          </a:p>
          <a:p>
            <a:endParaRPr lang="en-US" dirty="0" smtClean="0"/>
          </a:p>
        </p:txBody>
      </p:sp>
      <p:sp>
        <p:nvSpPr>
          <p:cNvPr id="89092" name="Footer Placeholder 4"/>
          <p:cNvSpPr>
            <a:spLocks noGrp="1"/>
          </p:cNvSpPr>
          <p:nvPr>
            <p:ph type="ftr" sz="quarter" idx="4294967295"/>
          </p:nvPr>
        </p:nvSpPr>
        <p:spPr bwMode="auto">
          <a:xfrm>
            <a:off x="0" y="7081838"/>
            <a:ext cx="3184525" cy="517525"/>
          </a:xfrm>
          <a:prstGeom prst="rect">
            <a:avLst/>
          </a:prstGeom>
          <a:noFill/>
          <a:ln>
            <a:miter lim="800000"/>
            <a:headEnd/>
            <a:tailEnd/>
          </a:ln>
        </p:spPr>
        <p:txBody>
          <a:bodyPr lIns="101882" tIns="50941" rIns="101882" bIns="50941"/>
          <a:lstStyle/>
          <a:p>
            <a:r>
              <a:rPr lang="en-US" dirty="0"/>
              <a:t>				</a:t>
            </a:r>
            <a:r>
              <a:rPr lang="en-US" dirty="0">
                <a:solidFill>
                  <a:srgbClr val="0070C0"/>
                </a:solidFill>
              </a:rPr>
              <a:t>.</a:t>
            </a:r>
          </a:p>
        </p:txBody>
      </p:sp>
      <p:pic>
        <p:nvPicPr>
          <p:cNvPr id="89093" name="Picture 5"/>
          <p:cNvPicPr>
            <a:picLocks noChangeAspect="1" noChangeArrowheads="1"/>
          </p:cNvPicPr>
          <p:nvPr/>
        </p:nvPicPr>
        <p:blipFill>
          <a:blip r:embed="rId2"/>
          <a:srcRect/>
          <a:stretch>
            <a:fillRect/>
          </a:stretch>
        </p:blipFill>
        <p:spPr bwMode="auto">
          <a:xfrm>
            <a:off x="7696200" y="457200"/>
            <a:ext cx="2181225" cy="163270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a:xfrm>
            <a:off x="381000" y="990600"/>
            <a:ext cx="6789738" cy="950913"/>
          </a:xfrm>
        </p:spPr>
        <p:txBody>
          <a:bodyPr/>
          <a:lstStyle/>
          <a:p>
            <a:r>
              <a:rPr lang="en-US" sz="5400" b="0" dirty="0" smtClean="0">
                <a:cs typeface="Tahoma" pitchFamily="34" charset="0"/>
              </a:rPr>
              <a:t>Making Decisions </a:t>
            </a:r>
          </a:p>
        </p:txBody>
      </p:sp>
      <p:sp>
        <p:nvSpPr>
          <p:cNvPr id="1028" name="Content Placeholder 2"/>
          <p:cNvSpPr>
            <a:spLocks noGrp="1"/>
          </p:cNvSpPr>
          <p:nvPr>
            <p:ph idx="1"/>
          </p:nvPr>
        </p:nvSpPr>
        <p:spPr>
          <a:xfrm>
            <a:off x="0" y="4648200"/>
            <a:ext cx="10058400" cy="1524000"/>
          </a:xfrm>
        </p:spPr>
        <p:txBody>
          <a:bodyPr/>
          <a:lstStyle/>
          <a:p>
            <a:pPr marL="514350" indent="-514350">
              <a:buFontTx/>
              <a:buAutoNum type="arabicPeriod"/>
            </a:pPr>
            <a:endParaRPr lang="en-US" dirty="0" smtClean="0"/>
          </a:p>
          <a:p>
            <a:pPr marL="514350" indent="-514350">
              <a:buFontTx/>
              <a:buAutoNum type="arabicPeriod"/>
            </a:pPr>
            <a:endParaRPr lang="en-US" dirty="0" smtClean="0"/>
          </a:p>
        </p:txBody>
      </p:sp>
      <p:sp>
        <p:nvSpPr>
          <p:cNvPr id="1029" name="Rectangle 4"/>
          <p:cNvSpPr>
            <a:spLocks noChangeArrowheads="1"/>
          </p:cNvSpPr>
          <p:nvPr/>
        </p:nvSpPr>
        <p:spPr bwMode="auto">
          <a:xfrm>
            <a:off x="0" y="3276600"/>
            <a:ext cx="10591800" cy="1570038"/>
          </a:xfrm>
          <a:prstGeom prst="rect">
            <a:avLst/>
          </a:prstGeom>
          <a:noFill/>
          <a:ln w="9525">
            <a:noFill/>
            <a:miter lim="800000"/>
            <a:headEnd/>
            <a:tailEnd/>
          </a:ln>
        </p:spPr>
        <p:txBody>
          <a:bodyPr>
            <a:spAutoFit/>
          </a:bodyPr>
          <a:lstStyle/>
          <a:p>
            <a:pPr algn="ctr" eaLnBrk="0" hangingPunct="0">
              <a:spcBef>
                <a:spcPct val="50000"/>
              </a:spcBef>
            </a:pPr>
            <a:r>
              <a:rPr lang="en-US" sz="9600" u="sng" dirty="0">
                <a:solidFill>
                  <a:srgbClr val="C00000"/>
                </a:solidFill>
              </a:rPr>
              <a:t>member</a:t>
            </a:r>
            <a:r>
              <a:rPr lang="en-US" sz="9600" dirty="0"/>
              <a:t>ship</a:t>
            </a:r>
          </a:p>
        </p:txBody>
      </p:sp>
      <p:graphicFrame>
        <p:nvGraphicFramePr>
          <p:cNvPr id="1026" name="Object 1"/>
          <p:cNvGraphicFramePr>
            <a:graphicFrameLocks noChangeAspect="1"/>
          </p:cNvGraphicFramePr>
          <p:nvPr/>
        </p:nvGraphicFramePr>
        <p:xfrm>
          <a:off x="6637338" y="685800"/>
          <a:ext cx="2811462" cy="1981200"/>
        </p:xfrm>
        <a:graphic>
          <a:graphicData uri="http://schemas.openxmlformats.org/presentationml/2006/ole">
            <p:oleObj spid="_x0000_s166914" r:id="rId3" imgW="1419120" imgH="1000080" progId="">
              <p:embed/>
            </p:oleObj>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Rectangle 5"/>
          <p:cNvSpPr>
            <a:spLocks noGrp="1" noChangeArrowheads="1"/>
          </p:cNvSpPr>
          <p:nvPr>
            <p:ph type="title"/>
          </p:nvPr>
        </p:nvSpPr>
        <p:spPr>
          <a:xfrm>
            <a:off x="228600" y="990600"/>
            <a:ext cx="9601200" cy="950913"/>
          </a:xfrm>
        </p:spPr>
        <p:txBody>
          <a:bodyPr/>
          <a:lstStyle/>
          <a:p>
            <a:r>
              <a:rPr lang="en-US" sz="4000" b="0" dirty="0" smtClean="0">
                <a:cs typeface="Tahoma" pitchFamily="34" charset="0"/>
              </a:rPr>
              <a:t>Consumer Satisfaction- “Highly Satisfied”</a:t>
            </a:r>
          </a:p>
        </p:txBody>
      </p:sp>
      <p:sp>
        <p:nvSpPr>
          <p:cNvPr id="466950" name="Rectangle 6"/>
          <p:cNvSpPr>
            <a:spLocks noGrp="1" noChangeArrowheads="1"/>
          </p:cNvSpPr>
          <p:nvPr>
            <p:ph sz="half" idx="1"/>
          </p:nvPr>
        </p:nvSpPr>
        <p:spPr>
          <a:xfrm>
            <a:off x="-168275" y="2244725"/>
            <a:ext cx="2263775" cy="4922838"/>
          </a:xfrm>
        </p:spPr>
        <p:txBody>
          <a:bodyPr/>
          <a:lstStyle/>
          <a:p>
            <a:pPr>
              <a:lnSpc>
                <a:spcPct val="85000"/>
              </a:lnSpc>
              <a:buFontTx/>
              <a:buNone/>
            </a:pPr>
            <a:endParaRPr lang="en-US" dirty="0" smtClean="0"/>
          </a:p>
          <a:p>
            <a:pPr>
              <a:lnSpc>
                <a:spcPct val="85000"/>
              </a:lnSpc>
              <a:buFontTx/>
              <a:buNone/>
            </a:pPr>
            <a:r>
              <a:rPr lang="en-US" dirty="0" smtClean="0"/>
              <a:t>	BANK</a:t>
            </a:r>
          </a:p>
          <a:p>
            <a:pPr>
              <a:lnSpc>
                <a:spcPct val="85000"/>
              </a:lnSpc>
              <a:buFontTx/>
              <a:buNone/>
            </a:pPr>
            <a:endParaRPr lang="en-US" dirty="0" smtClean="0"/>
          </a:p>
          <a:p>
            <a:pPr>
              <a:lnSpc>
                <a:spcPct val="85000"/>
              </a:lnSpc>
              <a:buFontTx/>
              <a:buNone/>
            </a:pPr>
            <a:r>
              <a:rPr lang="en-US" dirty="0" smtClean="0"/>
              <a:t>	S&amp;L</a:t>
            </a:r>
          </a:p>
          <a:p>
            <a:pPr>
              <a:lnSpc>
                <a:spcPct val="85000"/>
              </a:lnSpc>
              <a:buFontTx/>
              <a:buNone/>
            </a:pPr>
            <a:endParaRPr lang="en-US" dirty="0" smtClean="0"/>
          </a:p>
          <a:p>
            <a:pPr>
              <a:lnSpc>
                <a:spcPct val="85000"/>
              </a:lnSpc>
              <a:buFontTx/>
              <a:buNone/>
            </a:pPr>
            <a:r>
              <a:rPr lang="en-US" dirty="0" smtClean="0"/>
              <a:t>	CREDIT UNION</a:t>
            </a:r>
          </a:p>
        </p:txBody>
      </p:sp>
      <p:sp>
        <p:nvSpPr>
          <p:cNvPr id="466951" name="Rectangle 7"/>
          <p:cNvSpPr>
            <a:spLocks noGrp="1" noChangeArrowheads="1"/>
          </p:cNvSpPr>
          <p:nvPr>
            <p:ph sz="half" idx="2"/>
          </p:nvPr>
        </p:nvSpPr>
        <p:spPr>
          <a:xfrm>
            <a:off x="5099050" y="1812925"/>
            <a:ext cx="4205288" cy="4664075"/>
          </a:xfrm>
        </p:spPr>
        <p:txBody>
          <a:bodyPr/>
          <a:lstStyle/>
          <a:p>
            <a:endParaRPr lang="en-US" dirty="0" smtClean="0"/>
          </a:p>
          <a:p>
            <a:endParaRPr lang="en-US" dirty="0" smtClean="0"/>
          </a:p>
        </p:txBody>
      </p:sp>
      <p:sp>
        <p:nvSpPr>
          <p:cNvPr id="90117" name="Footer Placeholder 5"/>
          <p:cNvSpPr>
            <a:spLocks noGrp="1"/>
          </p:cNvSpPr>
          <p:nvPr>
            <p:ph type="ftr" sz="quarter" idx="4294967295"/>
          </p:nvPr>
        </p:nvSpPr>
        <p:spPr bwMode="auto">
          <a:xfrm>
            <a:off x="0" y="7081838"/>
            <a:ext cx="3184525" cy="517525"/>
          </a:xfrm>
          <a:prstGeom prst="rect">
            <a:avLst/>
          </a:prstGeom>
          <a:noFill/>
          <a:ln>
            <a:miter lim="800000"/>
            <a:headEnd/>
            <a:tailEnd/>
          </a:ln>
        </p:spPr>
        <p:txBody>
          <a:bodyPr lIns="101882" tIns="50941" rIns="101882" bIns="50941"/>
          <a:lstStyle/>
          <a:p>
            <a:r>
              <a:rPr lang="en-US" dirty="0"/>
              <a:t>				</a:t>
            </a:r>
            <a:r>
              <a:rPr lang="en-US" dirty="0">
                <a:solidFill>
                  <a:srgbClr val="0070C0"/>
                </a:solidFill>
              </a:rPr>
              <a:t>.</a:t>
            </a:r>
          </a:p>
        </p:txBody>
      </p:sp>
      <p:sp>
        <p:nvSpPr>
          <p:cNvPr id="466946" name="Rectangle 2"/>
          <p:cNvSpPr>
            <a:spLocks noChangeArrowheads="1"/>
          </p:cNvSpPr>
          <p:nvPr/>
        </p:nvSpPr>
        <p:spPr bwMode="auto">
          <a:xfrm>
            <a:off x="1844675" y="2244725"/>
            <a:ext cx="1758950" cy="4922838"/>
          </a:xfrm>
          <a:prstGeom prst="rect">
            <a:avLst/>
          </a:prstGeom>
          <a:noFill/>
          <a:ln w="9525">
            <a:noFill/>
            <a:miter lim="800000"/>
            <a:headEnd/>
            <a:tailEnd/>
          </a:ln>
        </p:spPr>
        <p:txBody>
          <a:bodyPr lIns="101882" tIns="50941" rIns="101882" bIns="50941"/>
          <a:lstStyle/>
          <a:p>
            <a:pPr marL="381000" indent="-381000">
              <a:lnSpc>
                <a:spcPct val="85000"/>
              </a:lnSpc>
              <a:spcBef>
                <a:spcPct val="20000"/>
              </a:spcBef>
            </a:pPr>
            <a:endParaRPr lang="en-US" sz="2800" dirty="0">
              <a:latin typeface="Verdana" pitchFamily="34" charset="0"/>
            </a:endParaRPr>
          </a:p>
          <a:p>
            <a:pPr marL="381000" indent="-381000">
              <a:lnSpc>
                <a:spcPct val="85000"/>
              </a:lnSpc>
              <a:spcBef>
                <a:spcPct val="20000"/>
              </a:spcBef>
            </a:pPr>
            <a:r>
              <a:rPr lang="en-US" sz="2800" dirty="0">
                <a:latin typeface="Verdana" pitchFamily="34" charset="0"/>
              </a:rPr>
              <a:t>  </a:t>
            </a:r>
            <a:r>
              <a:rPr lang="en-US" sz="2800" dirty="0">
                <a:solidFill>
                  <a:srgbClr val="0070C0"/>
                </a:solidFill>
                <a:latin typeface="Verdana" pitchFamily="34" charset="0"/>
              </a:rPr>
              <a:t>54%</a:t>
            </a:r>
          </a:p>
          <a:p>
            <a:pPr marL="381000" indent="-381000">
              <a:lnSpc>
                <a:spcPct val="85000"/>
              </a:lnSpc>
              <a:spcBef>
                <a:spcPct val="20000"/>
              </a:spcBef>
            </a:pPr>
            <a:endParaRPr lang="en-US" sz="2800" dirty="0">
              <a:solidFill>
                <a:schemeClr val="accent1"/>
              </a:solidFill>
              <a:latin typeface="Verdana" pitchFamily="34" charset="0"/>
            </a:endParaRPr>
          </a:p>
          <a:p>
            <a:pPr marL="381000" indent="-381000">
              <a:lnSpc>
                <a:spcPct val="85000"/>
              </a:lnSpc>
              <a:spcBef>
                <a:spcPct val="20000"/>
              </a:spcBef>
            </a:pPr>
            <a:r>
              <a:rPr lang="en-US" sz="2800" dirty="0">
                <a:latin typeface="Verdana" pitchFamily="34" charset="0"/>
              </a:rPr>
              <a:t>  53%</a:t>
            </a:r>
          </a:p>
          <a:p>
            <a:pPr marL="381000" indent="-381000">
              <a:lnSpc>
                <a:spcPct val="85000"/>
              </a:lnSpc>
              <a:spcBef>
                <a:spcPct val="20000"/>
              </a:spcBef>
            </a:pPr>
            <a:endParaRPr lang="en-US" sz="2800" dirty="0">
              <a:latin typeface="Verdana" pitchFamily="34" charset="0"/>
            </a:endParaRPr>
          </a:p>
          <a:p>
            <a:pPr marL="381000" indent="-381000">
              <a:lnSpc>
                <a:spcPct val="85000"/>
              </a:lnSpc>
              <a:spcBef>
                <a:spcPct val="20000"/>
              </a:spcBef>
            </a:pPr>
            <a:r>
              <a:rPr lang="en-US" sz="2800" dirty="0">
                <a:latin typeface="Verdana" pitchFamily="34" charset="0"/>
              </a:rPr>
              <a:t>  </a:t>
            </a:r>
            <a:r>
              <a:rPr lang="en-US" sz="2800" dirty="0">
                <a:solidFill>
                  <a:srgbClr val="660066"/>
                </a:solidFill>
                <a:latin typeface="Verdana" pitchFamily="34" charset="0"/>
              </a:rPr>
              <a:t>79%</a:t>
            </a:r>
          </a:p>
        </p:txBody>
      </p:sp>
      <p:sp>
        <p:nvSpPr>
          <p:cNvPr id="466947" name="Rectangle 3"/>
          <p:cNvSpPr>
            <a:spLocks noChangeArrowheads="1"/>
          </p:cNvSpPr>
          <p:nvPr/>
        </p:nvSpPr>
        <p:spPr bwMode="auto">
          <a:xfrm>
            <a:off x="3856038" y="2244725"/>
            <a:ext cx="1760537" cy="4922838"/>
          </a:xfrm>
          <a:prstGeom prst="rect">
            <a:avLst/>
          </a:prstGeom>
          <a:noFill/>
          <a:ln w="9525">
            <a:noFill/>
            <a:miter lim="800000"/>
            <a:headEnd/>
            <a:tailEnd/>
          </a:ln>
        </p:spPr>
        <p:txBody>
          <a:bodyPr lIns="101882" tIns="50941" rIns="101882" bIns="50941"/>
          <a:lstStyle/>
          <a:p>
            <a:pPr marL="381000" indent="-381000">
              <a:lnSpc>
                <a:spcPct val="85000"/>
              </a:lnSpc>
              <a:spcBef>
                <a:spcPct val="20000"/>
              </a:spcBef>
            </a:pPr>
            <a:endParaRPr lang="en-US" sz="2800" dirty="0">
              <a:latin typeface="Verdana" pitchFamily="34" charset="0"/>
            </a:endParaRPr>
          </a:p>
          <a:p>
            <a:pPr marL="381000" indent="-381000">
              <a:lnSpc>
                <a:spcPct val="85000"/>
              </a:lnSpc>
              <a:spcBef>
                <a:spcPct val="20000"/>
              </a:spcBef>
            </a:pPr>
            <a:r>
              <a:rPr lang="en-US" sz="2800" dirty="0">
                <a:latin typeface="Verdana" pitchFamily="34" charset="0"/>
              </a:rPr>
              <a:t>	</a:t>
            </a:r>
            <a:r>
              <a:rPr lang="en-US" sz="2800" dirty="0">
                <a:solidFill>
                  <a:srgbClr val="0070C0"/>
                </a:solidFill>
                <a:latin typeface="Verdana" pitchFamily="34" charset="0"/>
              </a:rPr>
              <a:t>59%</a:t>
            </a:r>
          </a:p>
          <a:p>
            <a:pPr marL="381000" indent="-381000">
              <a:lnSpc>
                <a:spcPct val="85000"/>
              </a:lnSpc>
              <a:spcBef>
                <a:spcPct val="20000"/>
              </a:spcBef>
            </a:pPr>
            <a:endParaRPr lang="en-US" sz="2800" dirty="0">
              <a:solidFill>
                <a:srgbClr val="FF0000"/>
              </a:solidFill>
              <a:latin typeface="Verdana" pitchFamily="34" charset="0"/>
            </a:endParaRPr>
          </a:p>
          <a:p>
            <a:pPr marL="381000" indent="-381000">
              <a:lnSpc>
                <a:spcPct val="85000"/>
              </a:lnSpc>
              <a:spcBef>
                <a:spcPct val="20000"/>
              </a:spcBef>
            </a:pPr>
            <a:r>
              <a:rPr lang="en-US" sz="2800" dirty="0">
                <a:latin typeface="Verdana" pitchFamily="34" charset="0"/>
              </a:rPr>
              <a:t>	69%</a:t>
            </a:r>
          </a:p>
          <a:p>
            <a:pPr marL="381000" indent="-381000">
              <a:lnSpc>
                <a:spcPct val="85000"/>
              </a:lnSpc>
              <a:spcBef>
                <a:spcPct val="20000"/>
              </a:spcBef>
            </a:pPr>
            <a:endParaRPr lang="en-US" sz="2800" dirty="0">
              <a:latin typeface="Verdana" pitchFamily="34" charset="0"/>
            </a:endParaRPr>
          </a:p>
          <a:p>
            <a:pPr marL="381000" indent="-381000">
              <a:lnSpc>
                <a:spcPct val="85000"/>
              </a:lnSpc>
              <a:spcBef>
                <a:spcPct val="20000"/>
              </a:spcBef>
            </a:pPr>
            <a:r>
              <a:rPr lang="en-US" sz="2800" dirty="0">
                <a:latin typeface="Verdana" pitchFamily="34" charset="0"/>
              </a:rPr>
              <a:t>	</a:t>
            </a:r>
            <a:r>
              <a:rPr lang="en-US" sz="2800" dirty="0">
                <a:solidFill>
                  <a:srgbClr val="660066"/>
                </a:solidFill>
                <a:latin typeface="Verdana" pitchFamily="34" charset="0"/>
              </a:rPr>
              <a:t>75%</a:t>
            </a:r>
          </a:p>
        </p:txBody>
      </p:sp>
      <p:sp>
        <p:nvSpPr>
          <p:cNvPr id="90120" name="Rectangle 4"/>
          <p:cNvSpPr>
            <a:spLocks noChangeArrowheads="1"/>
          </p:cNvSpPr>
          <p:nvPr/>
        </p:nvSpPr>
        <p:spPr bwMode="auto">
          <a:xfrm>
            <a:off x="1676400" y="2073275"/>
            <a:ext cx="8382000" cy="5613400"/>
          </a:xfrm>
          <a:prstGeom prst="rect">
            <a:avLst/>
          </a:prstGeom>
          <a:noFill/>
          <a:ln w="9525">
            <a:noFill/>
            <a:miter lim="800000"/>
            <a:headEnd/>
            <a:tailEnd/>
          </a:ln>
        </p:spPr>
        <p:txBody>
          <a:bodyPr lIns="101882" tIns="50941" rIns="101882" bIns="50941"/>
          <a:lstStyle/>
          <a:p>
            <a:pPr marL="381000" indent="-381000">
              <a:lnSpc>
                <a:spcPct val="85000"/>
              </a:lnSpc>
              <a:spcBef>
                <a:spcPct val="20000"/>
              </a:spcBef>
            </a:pPr>
            <a:r>
              <a:rPr lang="en-US" sz="2800" dirty="0">
                <a:solidFill>
                  <a:srgbClr val="000099"/>
                </a:solidFill>
              </a:rPr>
              <a:t>	</a:t>
            </a:r>
            <a:r>
              <a:rPr lang="en-US" sz="2800" u="sng" dirty="0" smtClean="0">
                <a:solidFill>
                  <a:srgbClr val="000099"/>
                </a:solidFill>
                <a:latin typeface="Verdana" pitchFamily="34" charset="0"/>
              </a:rPr>
              <a:t>2005</a:t>
            </a:r>
            <a:r>
              <a:rPr lang="en-US" sz="2800" dirty="0">
                <a:solidFill>
                  <a:srgbClr val="000099"/>
                </a:solidFill>
                <a:latin typeface="Verdana" pitchFamily="34" charset="0"/>
              </a:rPr>
              <a:t>	   </a:t>
            </a:r>
            <a:r>
              <a:rPr lang="en-US" sz="2800" u="sng" dirty="0" smtClean="0">
                <a:solidFill>
                  <a:srgbClr val="000099"/>
                </a:solidFill>
                <a:latin typeface="Verdana" pitchFamily="34" charset="0"/>
              </a:rPr>
              <a:t>2006</a:t>
            </a:r>
            <a:r>
              <a:rPr lang="en-US" sz="2800" dirty="0">
                <a:solidFill>
                  <a:srgbClr val="000099"/>
                </a:solidFill>
                <a:latin typeface="Verdana" pitchFamily="34" charset="0"/>
              </a:rPr>
              <a:t>	   </a:t>
            </a:r>
            <a:r>
              <a:rPr lang="en-US" sz="2800" u="sng" dirty="0" smtClean="0">
                <a:solidFill>
                  <a:srgbClr val="000099"/>
                </a:solidFill>
                <a:latin typeface="Verdana" pitchFamily="34" charset="0"/>
              </a:rPr>
              <a:t>2007</a:t>
            </a:r>
            <a:r>
              <a:rPr lang="en-US" sz="2800" dirty="0" smtClean="0">
                <a:solidFill>
                  <a:srgbClr val="000099"/>
                </a:solidFill>
                <a:latin typeface="Verdana" pitchFamily="34" charset="0"/>
              </a:rPr>
              <a:t>	   </a:t>
            </a:r>
            <a:r>
              <a:rPr lang="en-US" sz="2800" u="sng" dirty="0" smtClean="0">
                <a:solidFill>
                  <a:srgbClr val="000099"/>
                </a:solidFill>
                <a:latin typeface="Verdana" pitchFamily="34" charset="0"/>
              </a:rPr>
              <a:t>2008</a:t>
            </a:r>
            <a:endParaRPr lang="en-US" sz="2800" u="sng" dirty="0">
              <a:solidFill>
                <a:srgbClr val="000099"/>
              </a:solidFill>
              <a:latin typeface="Verdana" pitchFamily="34" charset="0"/>
            </a:endParaRPr>
          </a:p>
        </p:txBody>
      </p:sp>
      <p:sp>
        <p:nvSpPr>
          <p:cNvPr id="466952" name="Oval 8"/>
          <p:cNvSpPr>
            <a:spLocks noChangeArrowheads="1"/>
          </p:cNvSpPr>
          <p:nvPr/>
        </p:nvSpPr>
        <p:spPr bwMode="auto">
          <a:xfrm>
            <a:off x="1897063" y="3227388"/>
            <a:ext cx="3519487" cy="1209675"/>
          </a:xfrm>
          <a:prstGeom prst="ellipse">
            <a:avLst/>
          </a:prstGeom>
          <a:noFill/>
          <a:ln w="76200">
            <a:solidFill>
              <a:srgbClr val="CC0000"/>
            </a:solidFill>
            <a:round/>
            <a:headEnd type="none" w="sm" len="sm"/>
            <a:tailEnd type="none" w="sm" len="sm"/>
          </a:ln>
        </p:spPr>
        <p:txBody>
          <a:bodyPr wrap="none" lIns="101882" tIns="50941" rIns="101882" bIns="50941" anchor="ctr"/>
          <a:lstStyle/>
          <a:p>
            <a:endParaRPr lang="en-US" dirty="0"/>
          </a:p>
        </p:txBody>
      </p:sp>
      <p:sp>
        <p:nvSpPr>
          <p:cNvPr id="466953" name="Rectangle 9"/>
          <p:cNvSpPr>
            <a:spLocks noChangeArrowheads="1"/>
          </p:cNvSpPr>
          <p:nvPr/>
        </p:nvSpPr>
        <p:spPr bwMode="auto">
          <a:xfrm>
            <a:off x="5562600" y="2209800"/>
            <a:ext cx="1760538" cy="4922838"/>
          </a:xfrm>
          <a:prstGeom prst="rect">
            <a:avLst/>
          </a:prstGeom>
          <a:noFill/>
          <a:ln w="9525">
            <a:noFill/>
            <a:miter lim="800000"/>
            <a:headEnd/>
            <a:tailEnd/>
          </a:ln>
        </p:spPr>
        <p:txBody>
          <a:bodyPr lIns="101882" tIns="50941" rIns="101882" bIns="50941"/>
          <a:lstStyle/>
          <a:p>
            <a:pPr marL="381000" indent="-381000">
              <a:lnSpc>
                <a:spcPct val="85000"/>
              </a:lnSpc>
              <a:spcBef>
                <a:spcPct val="20000"/>
              </a:spcBef>
            </a:pPr>
            <a:endParaRPr lang="en-US" sz="2800" dirty="0">
              <a:latin typeface="Verdana" pitchFamily="34" charset="0"/>
            </a:endParaRPr>
          </a:p>
          <a:p>
            <a:pPr marL="381000" indent="-381000">
              <a:lnSpc>
                <a:spcPct val="85000"/>
              </a:lnSpc>
              <a:spcBef>
                <a:spcPct val="20000"/>
              </a:spcBef>
            </a:pPr>
            <a:r>
              <a:rPr lang="en-US" sz="2800" dirty="0">
                <a:latin typeface="Verdana" pitchFamily="34" charset="0"/>
              </a:rPr>
              <a:t>	</a:t>
            </a:r>
            <a:r>
              <a:rPr lang="en-US" sz="2800" dirty="0">
                <a:solidFill>
                  <a:srgbClr val="0070C0"/>
                </a:solidFill>
                <a:latin typeface="Verdana" pitchFamily="34" charset="0"/>
              </a:rPr>
              <a:t>54%</a:t>
            </a:r>
          </a:p>
          <a:p>
            <a:pPr marL="381000" indent="-381000">
              <a:lnSpc>
                <a:spcPct val="85000"/>
              </a:lnSpc>
              <a:spcBef>
                <a:spcPct val="20000"/>
              </a:spcBef>
            </a:pPr>
            <a:endParaRPr lang="en-US" sz="2800" dirty="0">
              <a:solidFill>
                <a:srgbClr val="FF0000"/>
              </a:solidFill>
              <a:latin typeface="Verdana" pitchFamily="34" charset="0"/>
            </a:endParaRPr>
          </a:p>
          <a:p>
            <a:pPr marL="381000" indent="-381000">
              <a:lnSpc>
                <a:spcPct val="85000"/>
              </a:lnSpc>
              <a:spcBef>
                <a:spcPct val="20000"/>
              </a:spcBef>
            </a:pPr>
            <a:r>
              <a:rPr lang="en-US" sz="2800" dirty="0">
                <a:latin typeface="Verdana" pitchFamily="34" charset="0"/>
              </a:rPr>
              <a:t>	55%</a:t>
            </a:r>
          </a:p>
          <a:p>
            <a:pPr marL="381000" indent="-381000">
              <a:lnSpc>
                <a:spcPct val="85000"/>
              </a:lnSpc>
              <a:spcBef>
                <a:spcPct val="20000"/>
              </a:spcBef>
            </a:pPr>
            <a:endParaRPr lang="en-US" sz="2800" dirty="0">
              <a:latin typeface="Verdana" pitchFamily="34" charset="0"/>
            </a:endParaRPr>
          </a:p>
          <a:p>
            <a:pPr marL="381000" indent="-381000">
              <a:lnSpc>
                <a:spcPct val="85000"/>
              </a:lnSpc>
              <a:spcBef>
                <a:spcPct val="20000"/>
              </a:spcBef>
            </a:pPr>
            <a:r>
              <a:rPr lang="en-US" sz="2800" dirty="0">
                <a:latin typeface="Verdana" pitchFamily="34" charset="0"/>
              </a:rPr>
              <a:t>	</a:t>
            </a:r>
            <a:r>
              <a:rPr lang="en-US" sz="2800" dirty="0">
                <a:solidFill>
                  <a:srgbClr val="660066"/>
                </a:solidFill>
                <a:latin typeface="Verdana" pitchFamily="34" charset="0"/>
              </a:rPr>
              <a:t>63%</a:t>
            </a:r>
          </a:p>
        </p:txBody>
      </p:sp>
      <p:sp>
        <p:nvSpPr>
          <p:cNvPr id="466954" name="Rectangle 10"/>
          <p:cNvSpPr>
            <a:spLocks noChangeArrowheads="1"/>
          </p:cNvSpPr>
          <p:nvPr/>
        </p:nvSpPr>
        <p:spPr bwMode="auto">
          <a:xfrm>
            <a:off x="7467600" y="2209800"/>
            <a:ext cx="1760537" cy="4922838"/>
          </a:xfrm>
          <a:prstGeom prst="rect">
            <a:avLst/>
          </a:prstGeom>
          <a:noFill/>
          <a:ln w="9525">
            <a:noFill/>
            <a:miter lim="800000"/>
            <a:headEnd/>
            <a:tailEnd/>
          </a:ln>
        </p:spPr>
        <p:txBody>
          <a:bodyPr lIns="101882" tIns="50941" rIns="101882" bIns="50941"/>
          <a:lstStyle/>
          <a:p>
            <a:pPr marL="381000" indent="-381000">
              <a:lnSpc>
                <a:spcPct val="85000"/>
              </a:lnSpc>
              <a:spcBef>
                <a:spcPct val="20000"/>
              </a:spcBef>
            </a:pPr>
            <a:endParaRPr lang="en-US" sz="2800" dirty="0">
              <a:latin typeface="Verdana" pitchFamily="34" charset="0"/>
            </a:endParaRPr>
          </a:p>
          <a:p>
            <a:pPr marL="381000" indent="-381000">
              <a:lnSpc>
                <a:spcPct val="85000"/>
              </a:lnSpc>
              <a:spcBef>
                <a:spcPct val="20000"/>
              </a:spcBef>
            </a:pPr>
            <a:r>
              <a:rPr lang="en-US" sz="2800" dirty="0">
                <a:latin typeface="Verdana" pitchFamily="34" charset="0"/>
              </a:rPr>
              <a:t>	</a:t>
            </a:r>
            <a:r>
              <a:rPr lang="en-US" sz="2800" dirty="0">
                <a:solidFill>
                  <a:srgbClr val="0070C0"/>
                </a:solidFill>
                <a:latin typeface="Verdana" pitchFamily="34" charset="0"/>
              </a:rPr>
              <a:t>58%</a:t>
            </a:r>
          </a:p>
          <a:p>
            <a:pPr marL="381000" indent="-381000">
              <a:lnSpc>
                <a:spcPct val="85000"/>
              </a:lnSpc>
              <a:spcBef>
                <a:spcPct val="20000"/>
              </a:spcBef>
            </a:pPr>
            <a:endParaRPr lang="en-US" sz="2800" dirty="0">
              <a:solidFill>
                <a:schemeClr val="accent1"/>
              </a:solidFill>
              <a:latin typeface="Verdana" pitchFamily="34" charset="0"/>
            </a:endParaRPr>
          </a:p>
          <a:p>
            <a:pPr marL="381000" indent="-381000">
              <a:lnSpc>
                <a:spcPct val="85000"/>
              </a:lnSpc>
              <a:spcBef>
                <a:spcPct val="20000"/>
              </a:spcBef>
            </a:pPr>
            <a:r>
              <a:rPr lang="en-US" sz="2800" dirty="0">
                <a:latin typeface="Verdana" pitchFamily="34" charset="0"/>
              </a:rPr>
              <a:t>	59%</a:t>
            </a:r>
          </a:p>
          <a:p>
            <a:pPr marL="381000" indent="-381000">
              <a:lnSpc>
                <a:spcPct val="85000"/>
              </a:lnSpc>
              <a:spcBef>
                <a:spcPct val="20000"/>
              </a:spcBef>
            </a:pPr>
            <a:endParaRPr lang="en-US" sz="2800" dirty="0">
              <a:latin typeface="Verdana" pitchFamily="34" charset="0"/>
            </a:endParaRPr>
          </a:p>
          <a:p>
            <a:pPr marL="381000" indent="-381000">
              <a:lnSpc>
                <a:spcPct val="85000"/>
              </a:lnSpc>
              <a:spcBef>
                <a:spcPct val="20000"/>
              </a:spcBef>
            </a:pPr>
            <a:r>
              <a:rPr lang="en-US" sz="2800" dirty="0">
                <a:latin typeface="Verdana" pitchFamily="34" charset="0"/>
              </a:rPr>
              <a:t>	</a:t>
            </a:r>
            <a:r>
              <a:rPr lang="en-US" sz="2800" dirty="0">
                <a:solidFill>
                  <a:srgbClr val="660066"/>
                </a:solidFill>
                <a:latin typeface="Verdana" pitchFamily="34" charset="0"/>
              </a:rPr>
              <a:t>73%</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66950">
                                            <p:txEl>
                                              <p:pRg st="1" end="1"/>
                                            </p:txEl>
                                          </p:spTgt>
                                        </p:tgtEl>
                                        <p:attrNameLst>
                                          <p:attrName>style.visibility</p:attrName>
                                        </p:attrNameLst>
                                      </p:cBhvr>
                                      <p:to>
                                        <p:strVal val="visible"/>
                                      </p:to>
                                    </p:set>
                                    <p:anim calcmode="lin" valueType="num">
                                      <p:cBhvr>
                                        <p:cTn id="7" dur="500" fill="hold"/>
                                        <p:tgtEl>
                                          <p:spTgt spid="466950">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66950">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66950">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466950">
                                            <p:txEl>
                                              <p:pRg st="3" end="3"/>
                                            </p:txEl>
                                          </p:spTgt>
                                        </p:tgtEl>
                                        <p:attrNameLst>
                                          <p:attrName>style.visibility</p:attrName>
                                        </p:attrNameLst>
                                      </p:cBhvr>
                                      <p:to>
                                        <p:strVal val="visible"/>
                                      </p:to>
                                    </p:set>
                                    <p:anim calcmode="lin" valueType="num">
                                      <p:cBhvr>
                                        <p:cTn id="14" dur="500" fill="hold"/>
                                        <p:tgtEl>
                                          <p:spTgt spid="466950">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466950">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466950">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466950">
                                            <p:txEl>
                                              <p:pRg st="5" end="5"/>
                                            </p:txEl>
                                          </p:spTgt>
                                        </p:tgtEl>
                                        <p:attrNameLst>
                                          <p:attrName>style.visibility</p:attrName>
                                        </p:attrNameLst>
                                      </p:cBhvr>
                                      <p:to>
                                        <p:strVal val="visible"/>
                                      </p:to>
                                    </p:set>
                                    <p:anim calcmode="lin" valueType="num">
                                      <p:cBhvr>
                                        <p:cTn id="21" dur="500" fill="hold"/>
                                        <p:tgtEl>
                                          <p:spTgt spid="466950">
                                            <p:txEl>
                                              <p:pRg st="5" end="5"/>
                                            </p:txEl>
                                          </p:spTgt>
                                        </p:tgtEl>
                                        <p:attrNameLst>
                                          <p:attrName>ppt_w</p:attrName>
                                        </p:attrNameLst>
                                      </p:cBhvr>
                                      <p:tavLst>
                                        <p:tav tm="0">
                                          <p:val>
                                            <p:fltVal val="0"/>
                                          </p:val>
                                        </p:tav>
                                        <p:tav tm="100000">
                                          <p:val>
                                            <p:strVal val="#ppt_w"/>
                                          </p:val>
                                        </p:tav>
                                      </p:tavLst>
                                    </p:anim>
                                    <p:anim calcmode="lin" valueType="num">
                                      <p:cBhvr>
                                        <p:cTn id="22" dur="500" fill="hold"/>
                                        <p:tgtEl>
                                          <p:spTgt spid="466950">
                                            <p:txEl>
                                              <p:pRg st="5" end="5"/>
                                            </p:txEl>
                                          </p:spTgt>
                                        </p:tgtEl>
                                        <p:attrNameLst>
                                          <p:attrName>ppt_h</p:attrName>
                                        </p:attrNameLst>
                                      </p:cBhvr>
                                      <p:tavLst>
                                        <p:tav tm="0">
                                          <p:val>
                                            <p:fltVal val="0"/>
                                          </p:val>
                                        </p:tav>
                                        <p:tav tm="100000">
                                          <p:val>
                                            <p:strVal val="#ppt_h"/>
                                          </p:val>
                                        </p:tav>
                                      </p:tavLst>
                                    </p:anim>
                                    <p:animEffect transition="in" filter="fade">
                                      <p:cBhvr>
                                        <p:cTn id="23" dur="500"/>
                                        <p:tgtEl>
                                          <p:spTgt spid="466950">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nodePh="1">
                                  <p:stCondLst>
                                    <p:cond delay="0"/>
                                  </p:stCondLst>
                                  <p:endCondLst>
                                    <p:cond evt="begin" delay="0">
                                      <p:tn val="26"/>
                                    </p:cond>
                                  </p:endCondLst>
                                  <p:childTnLst>
                                    <p:set>
                                      <p:cBhvr>
                                        <p:cTn id="27" dur="1" fill="hold">
                                          <p:stCondLst>
                                            <p:cond delay="0"/>
                                          </p:stCondLst>
                                        </p:cTn>
                                        <p:tgtEl>
                                          <p:spTgt spid="466951">
                                            <p:txEl>
                                              <p:pRg st="0" end="0"/>
                                            </p:txEl>
                                          </p:spTgt>
                                        </p:tgtEl>
                                        <p:attrNameLst>
                                          <p:attrName>style.visibility</p:attrName>
                                        </p:attrNameLst>
                                      </p:cBhvr>
                                      <p:to>
                                        <p:strVal val="visible"/>
                                      </p:to>
                                    </p:set>
                                    <p:anim calcmode="lin" valueType="num">
                                      <p:cBhvr>
                                        <p:cTn id="28" dur="500" fill="hold"/>
                                        <p:tgtEl>
                                          <p:spTgt spid="466951">
                                            <p:txEl>
                                              <p:pRg st="0" end="0"/>
                                            </p:txEl>
                                          </p:spTgt>
                                        </p:tgtEl>
                                        <p:attrNameLst>
                                          <p:attrName>ppt_w</p:attrName>
                                        </p:attrNameLst>
                                      </p:cBhvr>
                                      <p:tavLst>
                                        <p:tav tm="0">
                                          <p:val>
                                            <p:fltVal val="0"/>
                                          </p:val>
                                        </p:tav>
                                        <p:tav tm="100000">
                                          <p:val>
                                            <p:strVal val="#ppt_w"/>
                                          </p:val>
                                        </p:tav>
                                      </p:tavLst>
                                    </p:anim>
                                    <p:anim calcmode="lin" valueType="num">
                                      <p:cBhvr>
                                        <p:cTn id="29" dur="500" fill="hold"/>
                                        <p:tgtEl>
                                          <p:spTgt spid="466951">
                                            <p:txEl>
                                              <p:pRg st="0" end="0"/>
                                            </p:txEl>
                                          </p:spTgt>
                                        </p:tgtEl>
                                        <p:attrNameLst>
                                          <p:attrName>ppt_h</p:attrName>
                                        </p:attrNameLst>
                                      </p:cBhvr>
                                      <p:tavLst>
                                        <p:tav tm="0">
                                          <p:val>
                                            <p:fltVal val="0"/>
                                          </p:val>
                                        </p:tav>
                                        <p:tav tm="100000">
                                          <p:val>
                                            <p:strVal val="#ppt_h"/>
                                          </p:val>
                                        </p:tav>
                                      </p:tavLst>
                                    </p:anim>
                                    <p:animEffect transition="in" filter="fade">
                                      <p:cBhvr>
                                        <p:cTn id="30" dur="500"/>
                                        <p:tgtEl>
                                          <p:spTgt spid="466951">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466946">
                                            <p:txEl>
                                              <p:pRg st="1" end="1"/>
                                            </p:txEl>
                                          </p:spTgt>
                                        </p:tgtEl>
                                        <p:attrNameLst>
                                          <p:attrName>style.visibility</p:attrName>
                                        </p:attrNameLst>
                                      </p:cBhvr>
                                      <p:to>
                                        <p:strVal val="visible"/>
                                      </p:to>
                                    </p:set>
                                    <p:animEffect transition="in" filter="dissolve">
                                      <p:cBhvr>
                                        <p:cTn id="35" dur="500"/>
                                        <p:tgtEl>
                                          <p:spTgt spid="466946">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466946">
                                            <p:txEl>
                                              <p:pRg st="3" end="3"/>
                                            </p:txEl>
                                          </p:spTgt>
                                        </p:tgtEl>
                                        <p:attrNameLst>
                                          <p:attrName>style.visibility</p:attrName>
                                        </p:attrNameLst>
                                      </p:cBhvr>
                                      <p:to>
                                        <p:strVal val="visible"/>
                                      </p:to>
                                    </p:set>
                                    <p:animEffect transition="in" filter="dissolve">
                                      <p:cBhvr>
                                        <p:cTn id="40" dur="500"/>
                                        <p:tgtEl>
                                          <p:spTgt spid="466946">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466946">
                                            <p:txEl>
                                              <p:pRg st="5" end="5"/>
                                            </p:txEl>
                                          </p:spTgt>
                                        </p:tgtEl>
                                        <p:attrNameLst>
                                          <p:attrName>style.visibility</p:attrName>
                                        </p:attrNameLst>
                                      </p:cBhvr>
                                      <p:to>
                                        <p:strVal val="visible"/>
                                      </p:to>
                                    </p:set>
                                    <p:animEffect transition="in" filter="dissolve">
                                      <p:cBhvr>
                                        <p:cTn id="45" dur="500"/>
                                        <p:tgtEl>
                                          <p:spTgt spid="466946">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466947">
                                            <p:txEl>
                                              <p:pRg st="1" end="1"/>
                                            </p:txEl>
                                          </p:spTgt>
                                        </p:tgtEl>
                                        <p:attrNameLst>
                                          <p:attrName>style.visibility</p:attrName>
                                        </p:attrNameLst>
                                      </p:cBhvr>
                                      <p:to>
                                        <p:strVal val="visible"/>
                                      </p:to>
                                    </p:set>
                                    <p:animEffect transition="in" filter="dissolve">
                                      <p:cBhvr>
                                        <p:cTn id="50" dur="500"/>
                                        <p:tgtEl>
                                          <p:spTgt spid="466947">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466947">
                                            <p:txEl>
                                              <p:pRg st="3" end="3"/>
                                            </p:txEl>
                                          </p:spTgt>
                                        </p:tgtEl>
                                        <p:attrNameLst>
                                          <p:attrName>style.visibility</p:attrName>
                                        </p:attrNameLst>
                                      </p:cBhvr>
                                      <p:to>
                                        <p:strVal val="visible"/>
                                      </p:to>
                                    </p:set>
                                    <p:animEffect transition="in" filter="dissolve">
                                      <p:cBhvr>
                                        <p:cTn id="55" dur="500"/>
                                        <p:tgtEl>
                                          <p:spTgt spid="466947">
                                            <p:txEl>
                                              <p:pRg st="3" end="3"/>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466947">
                                            <p:txEl>
                                              <p:pRg st="5" end="5"/>
                                            </p:txEl>
                                          </p:spTgt>
                                        </p:tgtEl>
                                        <p:attrNameLst>
                                          <p:attrName>style.visibility</p:attrName>
                                        </p:attrNameLst>
                                      </p:cBhvr>
                                      <p:to>
                                        <p:strVal val="visible"/>
                                      </p:to>
                                    </p:set>
                                    <p:animEffect transition="in" filter="dissolve">
                                      <p:cBhvr>
                                        <p:cTn id="60" dur="500"/>
                                        <p:tgtEl>
                                          <p:spTgt spid="466947">
                                            <p:txEl>
                                              <p:pRg st="5" end="5"/>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3" presetClass="entr" presetSubtype="16" fill="hold" grpId="0" nodeType="clickEffect">
                                  <p:stCondLst>
                                    <p:cond delay="0"/>
                                  </p:stCondLst>
                                  <p:childTnLst>
                                    <p:set>
                                      <p:cBhvr>
                                        <p:cTn id="64" dur="1" fill="hold">
                                          <p:stCondLst>
                                            <p:cond delay="0"/>
                                          </p:stCondLst>
                                        </p:cTn>
                                        <p:tgtEl>
                                          <p:spTgt spid="466952"/>
                                        </p:tgtEl>
                                        <p:attrNameLst>
                                          <p:attrName>style.visibility</p:attrName>
                                        </p:attrNameLst>
                                      </p:cBhvr>
                                      <p:to>
                                        <p:strVal val="visible"/>
                                      </p:to>
                                    </p:set>
                                    <p:anim calcmode="lin" valueType="num">
                                      <p:cBhvr>
                                        <p:cTn id="65" dur="500" fill="hold"/>
                                        <p:tgtEl>
                                          <p:spTgt spid="466952"/>
                                        </p:tgtEl>
                                        <p:attrNameLst>
                                          <p:attrName>ppt_w</p:attrName>
                                        </p:attrNameLst>
                                      </p:cBhvr>
                                      <p:tavLst>
                                        <p:tav tm="0">
                                          <p:val>
                                            <p:fltVal val="0"/>
                                          </p:val>
                                        </p:tav>
                                        <p:tav tm="100000">
                                          <p:val>
                                            <p:strVal val="#ppt_w"/>
                                          </p:val>
                                        </p:tav>
                                      </p:tavLst>
                                    </p:anim>
                                    <p:anim calcmode="lin" valueType="num">
                                      <p:cBhvr>
                                        <p:cTn id="66" dur="500" fill="hold"/>
                                        <p:tgtEl>
                                          <p:spTgt spid="466952"/>
                                        </p:tgtEl>
                                        <p:attrNameLst>
                                          <p:attrName>ppt_h</p:attrName>
                                        </p:attrNameLst>
                                      </p:cBhvr>
                                      <p:tavLst>
                                        <p:tav tm="0">
                                          <p:val>
                                            <p:fltVal val="0"/>
                                          </p:val>
                                        </p:tav>
                                        <p:tav tm="100000">
                                          <p:val>
                                            <p:strVal val="#ppt_h"/>
                                          </p:val>
                                        </p:tav>
                                      </p:tavLst>
                                    </p:anim>
                                  </p:childTnLst>
                                </p:cTn>
                              </p:par>
                            </p:childTnLst>
                          </p:cTn>
                        </p:par>
                      </p:childTnLst>
                    </p:cTn>
                  </p:par>
                  <p:par>
                    <p:cTn id="67" fill="hold">
                      <p:stCondLst>
                        <p:cond delay="indefinite"/>
                      </p:stCondLst>
                      <p:childTnLst>
                        <p:par>
                          <p:cTn id="68" fill="hold">
                            <p:stCondLst>
                              <p:cond delay="0"/>
                            </p:stCondLst>
                            <p:childTnLst>
                              <p:par>
                                <p:cTn id="69" presetID="9" presetClass="entr" presetSubtype="0" fill="hold" grpId="0" nodeType="clickEffect">
                                  <p:stCondLst>
                                    <p:cond delay="0"/>
                                  </p:stCondLst>
                                  <p:childTnLst>
                                    <p:set>
                                      <p:cBhvr>
                                        <p:cTn id="70" dur="1" fill="hold">
                                          <p:stCondLst>
                                            <p:cond delay="0"/>
                                          </p:stCondLst>
                                        </p:cTn>
                                        <p:tgtEl>
                                          <p:spTgt spid="466953">
                                            <p:txEl>
                                              <p:pRg st="1" end="1"/>
                                            </p:txEl>
                                          </p:spTgt>
                                        </p:tgtEl>
                                        <p:attrNameLst>
                                          <p:attrName>style.visibility</p:attrName>
                                        </p:attrNameLst>
                                      </p:cBhvr>
                                      <p:to>
                                        <p:strVal val="visible"/>
                                      </p:to>
                                    </p:set>
                                    <p:animEffect transition="in" filter="dissolve">
                                      <p:cBhvr>
                                        <p:cTn id="71" dur="500"/>
                                        <p:tgtEl>
                                          <p:spTgt spid="466953">
                                            <p:txEl>
                                              <p:pRg st="1" end="1"/>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9" presetClass="entr" presetSubtype="0" fill="hold" grpId="0" nodeType="clickEffect">
                                  <p:stCondLst>
                                    <p:cond delay="0"/>
                                  </p:stCondLst>
                                  <p:childTnLst>
                                    <p:set>
                                      <p:cBhvr>
                                        <p:cTn id="75" dur="1" fill="hold">
                                          <p:stCondLst>
                                            <p:cond delay="0"/>
                                          </p:stCondLst>
                                        </p:cTn>
                                        <p:tgtEl>
                                          <p:spTgt spid="466953">
                                            <p:txEl>
                                              <p:pRg st="3" end="3"/>
                                            </p:txEl>
                                          </p:spTgt>
                                        </p:tgtEl>
                                        <p:attrNameLst>
                                          <p:attrName>style.visibility</p:attrName>
                                        </p:attrNameLst>
                                      </p:cBhvr>
                                      <p:to>
                                        <p:strVal val="visible"/>
                                      </p:to>
                                    </p:set>
                                    <p:animEffect transition="in" filter="dissolve">
                                      <p:cBhvr>
                                        <p:cTn id="76" dur="500"/>
                                        <p:tgtEl>
                                          <p:spTgt spid="466953">
                                            <p:txEl>
                                              <p:pRg st="3" end="3"/>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9" presetClass="entr" presetSubtype="0" fill="hold" grpId="0" nodeType="clickEffect">
                                  <p:stCondLst>
                                    <p:cond delay="0"/>
                                  </p:stCondLst>
                                  <p:childTnLst>
                                    <p:set>
                                      <p:cBhvr>
                                        <p:cTn id="80" dur="1" fill="hold">
                                          <p:stCondLst>
                                            <p:cond delay="0"/>
                                          </p:stCondLst>
                                        </p:cTn>
                                        <p:tgtEl>
                                          <p:spTgt spid="466953">
                                            <p:txEl>
                                              <p:pRg st="5" end="5"/>
                                            </p:txEl>
                                          </p:spTgt>
                                        </p:tgtEl>
                                        <p:attrNameLst>
                                          <p:attrName>style.visibility</p:attrName>
                                        </p:attrNameLst>
                                      </p:cBhvr>
                                      <p:to>
                                        <p:strVal val="visible"/>
                                      </p:to>
                                    </p:set>
                                    <p:animEffect transition="in" filter="dissolve">
                                      <p:cBhvr>
                                        <p:cTn id="81" dur="500"/>
                                        <p:tgtEl>
                                          <p:spTgt spid="466953">
                                            <p:txEl>
                                              <p:pRg st="5" end="5"/>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9" presetClass="entr" presetSubtype="0" fill="hold" grpId="0" nodeType="clickEffect">
                                  <p:stCondLst>
                                    <p:cond delay="0"/>
                                  </p:stCondLst>
                                  <p:childTnLst>
                                    <p:set>
                                      <p:cBhvr>
                                        <p:cTn id="85" dur="1" fill="hold">
                                          <p:stCondLst>
                                            <p:cond delay="0"/>
                                          </p:stCondLst>
                                        </p:cTn>
                                        <p:tgtEl>
                                          <p:spTgt spid="466954">
                                            <p:txEl>
                                              <p:pRg st="1" end="1"/>
                                            </p:txEl>
                                          </p:spTgt>
                                        </p:tgtEl>
                                        <p:attrNameLst>
                                          <p:attrName>style.visibility</p:attrName>
                                        </p:attrNameLst>
                                      </p:cBhvr>
                                      <p:to>
                                        <p:strVal val="visible"/>
                                      </p:to>
                                    </p:set>
                                    <p:animEffect transition="in" filter="dissolve">
                                      <p:cBhvr>
                                        <p:cTn id="86" dur="500"/>
                                        <p:tgtEl>
                                          <p:spTgt spid="466954">
                                            <p:txEl>
                                              <p:pRg st="1" end="1"/>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9" presetClass="entr" presetSubtype="0" fill="hold" grpId="0" nodeType="clickEffect">
                                  <p:stCondLst>
                                    <p:cond delay="0"/>
                                  </p:stCondLst>
                                  <p:childTnLst>
                                    <p:set>
                                      <p:cBhvr>
                                        <p:cTn id="90" dur="1" fill="hold">
                                          <p:stCondLst>
                                            <p:cond delay="0"/>
                                          </p:stCondLst>
                                        </p:cTn>
                                        <p:tgtEl>
                                          <p:spTgt spid="466954">
                                            <p:txEl>
                                              <p:pRg st="3" end="3"/>
                                            </p:txEl>
                                          </p:spTgt>
                                        </p:tgtEl>
                                        <p:attrNameLst>
                                          <p:attrName>style.visibility</p:attrName>
                                        </p:attrNameLst>
                                      </p:cBhvr>
                                      <p:to>
                                        <p:strVal val="visible"/>
                                      </p:to>
                                    </p:set>
                                    <p:animEffect transition="in" filter="dissolve">
                                      <p:cBhvr>
                                        <p:cTn id="91" dur="500"/>
                                        <p:tgtEl>
                                          <p:spTgt spid="466954">
                                            <p:txEl>
                                              <p:pRg st="3" end="3"/>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9" presetClass="entr" presetSubtype="0" fill="hold" grpId="0" nodeType="clickEffect">
                                  <p:stCondLst>
                                    <p:cond delay="0"/>
                                  </p:stCondLst>
                                  <p:childTnLst>
                                    <p:set>
                                      <p:cBhvr>
                                        <p:cTn id="95" dur="1" fill="hold">
                                          <p:stCondLst>
                                            <p:cond delay="0"/>
                                          </p:stCondLst>
                                        </p:cTn>
                                        <p:tgtEl>
                                          <p:spTgt spid="466954">
                                            <p:txEl>
                                              <p:pRg st="5" end="5"/>
                                            </p:txEl>
                                          </p:spTgt>
                                        </p:tgtEl>
                                        <p:attrNameLst>
                                          <p:attrName>style.visibility</p:attrName>
                                        </p:attrNameLst>
                                      </p:cBhvr>
                                      <p:to>
                                        <p:strVal val="visible"/>
                                      </p:to>
                                    </p:set>
                                    <p:animEffect transition="in" filter="dissolve">
                                      <p:cBhvr>
                                        <p:cTn id="96" dur="500"/>
                                        <p:tgtEl>
                                          <p:spTgt spid="46695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6950" grpId="0" build="p"/>
      <p:bldP spid="466951" grpId="0" build="p"/>
      <p:bldP spid="466946" grpId="0" build="p" autoUpdateAnimBg="0"/>
      <p:bldP spid="466947" grpId="0" build="p" autoUpdateAnimBg="0"/>
      <p:bldP spid="466952" grpId="0" animBg="1"/>
      <p:bldP spid="466953" grpId="0" build="p" autoUpdateAnimBg="0"/>
      <p:bldP spid="466954"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Footer Placeholder 2"/>
          <p:cNvSpPr>
            <a:spLocks noGrp="1"/>
          </p:cNvSpPr>
          <p:nvPr>
            <p:ph type="ftr" sz="quarter" idx="4294967295"/>
          </p:nvPr>
        </p:nvSpPr>
        <p:spPr bwMode="auto">
          <a:xfrm>
            <a:off x="0" y="7081838"/>
            <a:ext cx="3184525" cy="517525"/>
          </a:xfrm>
          <a:prstGeom prst="rect">
            <a:avLst/>
          </a:prstGeom>
          <a:noFill/>
          <a:ln>
            <a:miter lim="800000"/>
            <a:headEnd/>
            <a:tailEnd/>
          </a:ln>
        </p:spPr>
        <p:txBody>
          <a:bodyPr lIns="101882" tIns="50941" rIns="101882" bIns="50941"/>
          <a:lstStyle/>
          <a:p>
            <a:r>
              <a:rPr lang="en-US" dirty="0"/>
              <a:t>				</a:t>
            </a:r>
            <a:r>
              <a:rPr lang="en-US" dirty="0">
                <a:solidFill>
                  <a:srgbClr val="0070C0"/>
                </a:solidFill>
              </a:rPr>
              <a:t>.</a:t>
            </a:r>
          </a:p>
        </p:txBody>
      </p:sp>
      <p:pic>
        <p:nvPicPr>
          <p:cNvPr id="91139" name="Picture 2"/>
          <p:cNvPicPr>
            <a:picLocks noChangeAspect="1" noChangeArrowheads="1"/>
          </p:cNvPicPr>
          <p:nvPr/>
        </p:nvPicPr>
        <p:blipFill>
          <a:blip r:embed="rId2"/>
          <a:srcRect/>
          <a:stretch>
            <a:fillRect/>
          </a:stretch>
        </p:blipFill>
        <p:spPr bwMode="auto">
          <a:xfrm>
            <a:off x="2667000" y="457200"/>
            <a:ext cx="5410200" cy="5986463"/>
          </a:xfrm>
          <a:prstGeom prst="rect">
            <a:avLst/>
          </a:prstGeom>
          <a:noFill/>
          <a:ln w="9525">
            <a:noFill/>
            <a:miter lim="800000"/>
            <a:headEnd/>
            <a:tailEnd/>
          </a:ln>
        </p:spPr>
      </p:pic>
      <p:sp>
        <p:nvSpPr>
          <p:cNvPr id="91140" name="Text Box 3"/>
          <p:cNvSpPr txBox="1">
            <a:spLocks noChangeArrowheads="1"/>
          </p:cNvSpPr>
          <p:nvPr/>
        </p:nvSpPr>
        <p:spPr bwMode="auto">
          <a:xfrm>
            <a:off x="669925" y="2676525"/>
            <a:ext cx="2598738" cy="450850"/>
          </a:xfrm>
          <a:prstGeom prst="rect">
            <a:avLst/>
          </a:prstGeom>
          <a:noFill/>
          <a:ln w="9525">
            <a:noFill/>
            <a:miter lim="800000"/>
            <a:headEnd/>
            <a:tailEnd/>
          </a:ln>
        </p:spPr>
        <p:txBody>
          <a:bodyPr lIns="101882" tIns="50941" rIns="101882" bIns="50941">
            <a:spAutoFit/>
          </a:bodyPr>
          <a:lstStyle/>
          <a:p>
            <a:pPr>
              <a:spcBef>
                <a:spcPct val="50000"/>
              </a:spcBef>
            </a:pPr>
            <a:r>
              <a:rPr lang="en-US" sz="2200" b="1" dirty="0">
                <a:solidFill>
                  <a:srgbClr val="000099"/>
                </a:solidFill>
              </a:rPr>
              <a:t>Banking 41%</a:t>
            </a:r>
          </a:p>
        </p:txBody>
      </p:sp>
      <p:sp>
        <p:nvSpPr>
          <p:cNvPr id="91141" name="Line 4"/>
          <p:cNvSpPr>
            <a:spLocks noChangeShapeType="1"/>
          </p:cNvSpPr>
          <p:nvPr/>
        </p:nvSpPr>
        <p:spPr bwMode="auto">
          <a:xfrm>
            <a:off x="2514600" y="2936875"/>
            <a:ext cx="922338" cy="171450"/>
          </a:xfrm>
          <a:prstGeom prst="line">
            <a:avLst/>
          </a:prstGeom>
          <a:noFill/>
          <a:ln w="9525">
            <a:solidFill>
              <a:srgbClr val="000099"/>
            </a:solidFill>
            <a:round/>
            <a:headEnd/>
            <a:tailEnd type="triangle" w="med" len="med"/>
          </a:ln>
        </p:spPr>
        <p:txBody>
          <a:bodyPr lIns="101882" tIns="50941" rIns="101882" bIns="50941"/>
          <a:lstStyle/>
          <a:p>
            <a:endParaRPr lang="en-US" dirty="0"/>
          </a:p>
        </p:txBody>
      </p:sp>
      <p:sp>
        <p:nvSpPr>
          <p:cNvPr id="91142" name="Text Box 5"/>
          <p:cNvSpPr txBox="1">
            <a:spLocks noChangeArrowheads="1"/>
          </p:cNvSpPr>
          <p:nvPr/>
        </p:nvSpPr>
        <p:spPr bwMode="auto">
          <a:xfrm>
            <a:off x="6286500" y="3954463"/>
            <a:ext cx="2598738" cy="449262"/>
          </a:xfrm>
          <a:prstGeom prst="rect">
            <a:avLst/>
          </a:prstGeom>
          <a:noFill/>
          <a:ln w="9525">
            <a:noFill/>
            <a:miter lim="800000"/>
            <a:headEnd/>
            <a:tailEnd/>
          </a:ln>
        </p:spPr>
        <p:txBody>
          <a:bodyPr lIns="101882" tIns="50941" rIns="101882" bIns="50941">
            <a:spAutoFit/>
          </a:bodyPr>
          <a:lstStyle/>
          <a:p>
            <a:pPr>
              <a:spcBef>
                <a:spcPct val="50000"/>
              </a:spcBef>
            </a:pPr>
            <a:r>
              <a:rPr lang="en-US" sz="2200" b="1" dirty="0">
                <a:solidFill>
                  <a:srgbClr val="000099"/>
                </a:solidFill>
              </a:rPr>
              <a:t>Retail 20%</a:t>
            </a:r>
          </a:p>
        </p:txBody>
      </p:sp>
      <p:sp>
        <p:nvSpPr>
          <p:cNvPr id="91143" name="Line 6"/>
          <p:cNvSpPr>
            <a:spLocks noChangeShapeType="1"/>
          </p:cNvSpPr>
          <p:nvPr/>
        </p:nvSpPr>
        <p:spPr bwMode="auto">
          <a:xfrm flipH="1" flipV="1">
            <a:off x="5448300" y="3971925"/>
            <a:ext cx="838200" cy="260350"/>
          </a:xfrm>
          <a:prstGeom prst="line">
            <a:avLst/>
          </a:prstGeom>
          <a:noFill/>
          <a:ln w="9525">
            <a:solidFill>
              <a:srgbClr val="000099"/>
            </a:solidFill>
            <a:round/>
            <a:headEnd/>
            <a:tailEnd type="triangle" w="med" len="med"/>
          </a:ln>
        </p:spPr>
        <p:txBody>
          <a:bodyPr lIns="101882" tIns="50941" rIns="101882" bIns="50941"/>
          <a:lstStyle/>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457200" y="1066800"/>
            <a:ext cx="6789738" cy="950913"/>
          </a:xfrm>
        </p:spPr>
        <p:txBody>
          <a:bodyPr/>
          <a:lstStyle/>
          <a:p>
            <a:r>
              <a:rPr lang="en-US" sz="5400" b="0" dirty="0" smtClean="0">
                <a:cs typeface="Tahoma" pitchFamily="34" charset="0"/>
              </a:rPr>
              <a:t>Your Competitors</a:t>
            </a:r>
          </a:p>
        </p:txBody>
      </p:sp>
      <p:sp>
        <p:nvSpPr>
          <p:cNvPr id="108547" name="Rectangle 3"/>
          <p:cNvSpPr>
            <a:spLocks noGrp="1" noChangeArrowheads="1"/>
          </p:cNvSpPr>
          <p:nvPr>
            <p:ph idx="1"/>
          </p:nvPr>
        </p:nvSpPr>
        <p:spPr>
          <a:xfrm>
            <a:off x="533400" y="2057400"/>
            <a:ext cx="9051925" cy="3625850"/>
          </a:xfrm>
        </p:spPr>
        <p:txBody>
          <a:bodyPr/>
          <a:lstStyle/>
          <a:p>
            <a:pPr>
              <a:lnSpc>
                <a:spcPct val="90000"/>
              </a:lnSpc>
              <a:buFont typeface="Wingdings" pitchFamily="2" charset="2"/>
              <a:buChar char="Ø"/>
            </a:pPr>
            <a:r>
              <a:rPr lang="en-US" sz="3300" dirty="0" smtClean="0"/>
              <a:t>Banks</a:t>
            </a:r>
          </a:p>
          <a:p>
            <a:pPr>
              <a:lnSpc>
                <a:spcPct val="90000"/>
              </a:lnSpc>
              <a:buFont typeface="Wingdings" pitchFamily="2" charset="2"/>
              <a:buChar char="Ø"/>
            </a:pPr>
            <a:r>
              <a:rPr lang="en-US" sz="3300" dirty="0" smtClean="0"/>
              <a:t>Internet</a:t>
            </a:r>
          </a:p>
          <a:p>
            <a:pPr>
              <a:lnSpc>
                <a:spcPct val="90000"/>
              </a:lnSpc>
              <a:buFont typeface="Wingdings" pitchFamily="2" charset="2"/>
              <a:buChar char="Ø"/>
            </a:pPr>
            <a:r>
              <a:rPr lang="en-US" sz="3300" dirty="0" smtClean="0"/>
              <a:t>Payday Lenders</a:t>
            </a:r>
          </a:p>
          <a:p>
            <a:pPr>
              <a:lnSpc>
                <a:spcPct val="90000"/>
              </a:lnSpc>
              <a:buFont typeface="Wingdings" pitchFamily="2" charset="2"/>
              <a:buChar char="Ø"/>
            </a:pPr>
            <a:r>
              <a:rPr lang="en-US" sz="3300" dirty="0" smtClean="0"/>
              <a:t>Investment Firms</a:t>
            </a:r>
          </a:p>
          <a:p>
            <a:pPr>
              <a:lnSpc>
                <a:spcPct val="90000"/>
              </a:lnSpc>
              <a:buFont typeface="Wingdings" pitchFamily="2" charset="2"/>
              <a:buChar char="Ø"/>
            </a:pPr>
            <a:r>
              <a:rPr lang="en-US" sz="3300" dirty="0" smtClean="0"/>
              <a:t>Mortgage Lenders</a:t>
            </a:r>
          </a:p>
          <a:p>
            <a:pPr>
              <a:lnSpc>
                <a:spcPct val="90000"/>
              </a:lnSpc>
              <a:buFont typeface="Wingdings" pitchFamily="2" charset="2"/>
              <a:buChar char="Ø"/>
            </a:pPr>
            <a:r>
              <a:rPr lang="en-US" sz="3300" dirty="0" smtClean="0"/>
              <a:t>Finance Managers</a:t>
            </a:r>
          </a:p>
          <a:p>
            <a:pPr>
              <a:lnSpc>
                <a:spcPct val="90000"/>
              </a:lnSpc>
              <a:buFont typeface="Wingdings" pitchFamily="2" charset="2"/>
              <a:buChar char="Ø"/>
            </a:pPr>
            <a:r>
              <a:rPr lang="en-US" sz="3300" dirty="0" smtClean="0"/>
              <a:t>Other Credit Unions</a:t>
            </a:r>
          </a:p>
          <a:p>
            <a:pPr>
              <a:lnSpc>
                <a:spcPct val="90000"/>
              </a:lnSpc>
              <a:buFont typeface="Wingdings" pitchFamily="2" charset="2"/>
              <a:buChar char="Ø"/>
            </a:pPr>
            <a:r>
              <a:rPr lang="en-US" sz="3300" i="1" u="sng" dirty="0" smtClean="0"/>
              <a:t>Banks acting like credit unions!</a:t>
            </a:r>
          </a:p>
        </p:txBody>
      </p:sp>
      <p:sp>
        <p:nvSpPr>
          <p:cNvPr id="108548" name="Footer Placeholder 4"/>
          <p:cNvSpPr>
            <a:spLocks noGrp="1"/>
          </p:cNvSpPr>
          <p:nvPr>
            <p:ph type="ftr" sz="quarter" idx="4294967295"/>
          </p:nvPr>
        </p:nvSpPr>
        <p:spPr bwMode="auto">
          <a:xfrm>
            <a:off x="0" y="7081838"/>
            <a:ext cx="3184525" cy="517525"/>
          </a:xfrm>
          <a:prstGeom prst="rect">
            <a:avLst/>
          </a:prstGeom>
          <a:noFill/>
          <a:ln>
            <a:miter lim="800000"/>
            <a:headEnd/>
            <a:tailEnd/>
          </a:ln>
        </p:spPr>
        <p:txBody>
          <a:bodyPr lIns="101882" tIns="50941" rIns="101882" bIns="50941"/>
          <a:lstStyle/>
          <a:p>
            <a:r>
              <a:rPr lang="en-US" dirty="0"/>
              <a:t>				</a:t>
            </a:r>
            <a:r>
              <a:rPr lang="en-US" dirty="0">
                <a:solidFill>
                  <a:srgbClr val="0070C0"/>
                </a:solidFill>
              </a:rPr>
              <a:t>.</a:t>
            </a:r>
          </a:p>
        </p:txBody>
      </p:sp>
      <p:pic>
        <p:nvPicPr>
          <p:cNvPr id="108549" name="Picture 4" descr="MCSO01675_0000[1]"/>
          <p:cNvPicPr>
            <a:picLocks noChangeAspect="1" noChangeArrowheads="1"/>
          </p:cNvPicPr>
          <p:nvPr/>
        </p:nvPicPr>
        <p:blipFill>
          <a:blip r:embed="rId2"/>
          <a:srcRect/>
          <a:stretch>
            <a:fillRect/>
          </a:stretch>
        </p:blipFill>
        <p:spPr bwMode="auto">
          <a:xfrm>
            <a:off x="5791200" y="1752600"/>
            <a:ext cx="2940050" cy="3671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52400" y="990600"/>
            <a:ext cx="6789738" cy="950913"/>
          </a:xfrm>
        </p:spPr>
        <p:txBody>
          <a:bodyPr/>
          <a:lstStyle/>
          <a:p>
            <a:r>
              <a:rPr lang="en-US" sz="4400" b="0" dirty="0" smtClean="0">
                <a:cs typeface="Tahoma" pitchFamily="34" charset="0"/>
              </a:rPr>
              <a:t>Background- since 1980’s </a:t>
            </a:r>
          </a:p>
        </p:txBody>
      </p:sp>
      <p:sp>
        <p:nvSpPr>
          <p:cNvPr id="18435" name="Content Placeholder 2"/>
          <p:cNvSpPr>
            <a:spLocks noGrp="1"/>
          </p:cNvSpPr>
          <p:nvPr>
            <p:ph idx="1"/>
          </p:nvPr>
        </p:nvSpPr>
        <p:spPr>
          <a:xfrm>
            <a:off x="0" y="2286000"/>
            <a:ext cx="10058400" cy="3625850"/>
          </a:xfrm>
        </p:spPr>
        <p:txBody>
          <a:bodyPr/>
          <a:lstStyle/>
          <a:p>
            <a:pPr marL="514350" indent="-514350">
              <a:buFontTx/>
              <a:buAutoNum type="arabicPeriod"/>
            </a:pPr>
            <a:endParaRPr lang="en-US" dirty="0" smtClean="0"/>
          </a:p>
          <a:p>
            <a:pPr marL="514350" indent="-514350">
              <a:buFontTx/>
              <a:buAutoNum type="arabicPeriod"/>
            </a:pPr>
            <a:endParaRPr lang="en-US" dirty="0" smtClean="0"/>
          </a:p>
        </p:txBody>
      </p:sp>
      <p:sp>
        <p:nvSpPr>
          <p:cNvPr id="5" name="Rectangle 4"/>
          <p:cNvSpPr/>
          <p:nvPr/>
        </p:nvSpPr>
        <p:spPr>
          <a:xfrm>
            <a:off x="609600" y="2743200"/>
            <a:ext cx="9220200" cy="3908762"/>
          </a:xfrm>
          <a:prstGeom prst="rect">
            <a:avLst/>
          </a:prstGeom>
        </p:spPr>
        <p:txBody>
          <a:bodyPr>
            <a:spAutoFit/>
          </a:bodyPr>
          <a:lstStyle/>
          <a:p>
            <a:pPr>
              <a:buFont typeface="Wingdings" pitchFamily="2" charset="2"/>
              <a:buChar char="Ø"/>
              <a:defRPr/>
            </a:pPr>
            <a:r>
              <a:rPr lang="en-US" sz="2400" dirty="0" smtClean="0">
                <a:latin typeface="+mj-lt"/>
                <a:cs typeface="Tahoma" pitchFamily="34" charset="0"/>
              </a:rPr>
              <a:t>Vice President-CFO </a:t>
            </a:r>
            <a:r>
              <a:rPr lang="en-US" sz="2400" dirty="0">
                <a:latin typeface="+mj-lt"/>
                <a:cs typeface="Tahoma" pitchFamily="34" charset="0"/>
              </a:rPr>
              <a:t>of </a:t>
            </a:r>
            <a:r>
              <a:rPr lang="en-US" sz="2400" dirty="0" smtClean="0">
                <a:latin typeface="+mj-lt"/>
                <a:cs typeface="Tahoma" pitchFamily="34" charset="0"/>
              </a:rPr>
              <a:t>$300 </a:t>
            </a:r>
            <a:r>
              <a:rPr lang="en-US" sz="2400" dirty="0">
                <a:latin typeface="+mj-lt"/>
                <a:cs typeface="Tahoma" pitchFamily="34" charset="0"/>
              </a:rPr>
              <a:t>Million Credit </a:t>
            </a:r>
            <a:r>
              <a:rPr lang="en-US" sz="2400" dirty="0" smtClean="0">
                <a:latin typeface="+mj-lt"/>
                <a:cs typeface="Tahoma" pitchFamily="34" charset="0"/>
              </a:rPr>
              <a:t>Union</a:t>
            </a:r>
          </a:p>
          <a:p>
            <a:pPr>
              <a:buFont typeface="Wingdings" pitchFamily="2" charset="2"/>
              <a:buChar char="Ø"/>
              <a:defRPr/>
            </a:pPr>
            <a:endParaRPr lang="en-US" sz="2400" dirty="0" smtClean="0">
              <a:latin typeface="+mj-lt"/>
              <a:cs typeface="Tahoma" pitchFamily="34" charset="0"/>
            </a:endParaRPr>
          </a:p>
          <a:p>
            <a:pPr>
              <a:buFont typeface="Wingdings" pitchFamily="2" charset="2"/>
              <a:buChar char="Ø"/>
              <a:defRPr/>
            </a:pPr>
            <a:r>
              <a:rPr lang="en-US" sz="2400" dirty="0" smtClean="0">
                <a:latin typeface="+mj-lt"/>
                <a:cs typeface="Tahoma" pitchFamily="34" charset="0"/>
              </a:rPr>
              <a:t>Director of Consulting- Utah League of CU’s</a:t>
            </a:r>
          </a:p>
          <a:p>
            <a:pPr>
              <a:buFont typeface="Wingdings" pitchFamily="2" charset="2"/>
              <a:buChar char="Ø"/>
              <a:defRPr/>
            </a:pPr>
            <a:endParaRPr lang="en-US" sz="2400" dirty="0" smtClean="0">
              <a:latin typeface="+mj-lt"/>
              <a:cs typeface="Tahoma" pitchFamily="34" charset="0"/>
            </a:endParaRPr>
          </a:p>
          <a:p>
            <a:pPr>
              <a:buFont typeface="Wingdings" pitchFamily="2" charset="2"/>
              <a:buChar char="Ø"/>
              <a:defRPr/>
            </a:pPr>
            <a:r>
              <a:rPr lang="en-US" sz="2400" dirty="0" smtClean="0">
                <a:latin typeface="+mj-lt"/>
                <a:cs typeface="Tahoma" pitchFamily="34" charset="0"/>
              </a:rPr>
              <a:t>President/CEO- $265 </a:t>
            </a:r>
            <a:r>
              <a:rPr lang="en-US" sz="2400" dirty="0">
                <a:latin typeface="+mj-lt"/>
                <a:cs typeface="Tahoma" pitchFamily="34" charset="0"/>
              </a:rPr>
              <a:t>Million Credit </a:t>
            </a:r>
            <a:r>
              <a:rPr lang="en-US" sz="2400" dirty="0" smtClean="0">
                <a:latin typeface="+mj-lt"/>
                <a:cs typeface="Tahoma" pitchFamily="34" charset="0"/>
              </a:rPr>
              <a:t>Union</a:t>
            </a:r>
          </a:p>
          <a:p>
            <a:pPr>
              <a:buFont typeface="Wingdings" pitchFamily="2" charset="2"/>
              <a:buChar char="Ø"/>
              <a:defRPr/>
            </a:pPr>
            <a:endParaRPr lang="en-US" sz="2400" dirty="0" smtClean="0">
              <a:latin typeface="+mj-lt"/>
              <a:cs typeface="Tahoma" pitchFamily="34" charset="0"/>
            </a:endParaRPr>
          </a:p>
          <a:p>
            <a:pPr>
              <a:buFont typeface="Wingdings" pitchFamily="2" charset="2"/>
              <a:buChar char="Ø"/>
              <a:defRPr/>
            </a:pPr>
            <a:r>
              <a:rPr lang="en-US" sz="2400" dirty="0" smtClean="0">
                <a:latin typeface="+mj-lt"/>
                <a:cs typeface="Tahoma" pitchFamily="34" charset="0"/>
              </a:rPr>
              <a:t>SVP of Operations- $2.8 Billion Credit Union</a:t>
            </a:r>
          </a:p>
          <a:p>
            <a:pPr>
              <a:buFont typeface="Wingdings" pitchFamily="2" charset="2"/>
              <a:buChar char="Ø"/>
              <a:defRPr/>
            </a:pPr>
            <a:endParaRPr lang="en-US" sz="2400" dirty="0" smtClean="0">
              <a:latin typeface="+mj-lt"/>
              <a:cs typeface="Tahoma" pitchFamily="34" charset="0"/>
            </a:endParaRPr>
          </a:p>
          <a:p>
            <a:pPr>
              <a:buFont typeface="Wingdings" pitchFamily="2" charset="2"/>
              <a:buChar char="Ø"/>
              <a:defRPr/>
            </a:pPr>
            <a:r>
              <a:rPr lang="en-US" sz="2400" dirty="0" smtClean="0">
                <a:latin typeface="+mj-lt"/>
                <a:cs typeface="Tahoma" pitchFamily="34" charset="0"/>
              </a:rPr>
              <a:t>Board Member for CUES &amp; Community College</a:t>
            </a:r>
            <a:endParaRPr lang="en-US" sz="2400" dirty="0">
              <a:latin typeface="+mj-lt"/>
              <a:cs typeface="Tahoma" pitchFamily="34" charset="0"/>
            </a:endParaRPr>
          </a:p>
          <a:p>
            <a:pPr>
              <a:defRPr/>
            </a:pPr>
            <a:endParaRPr lang="en-US" sz="3200" dirty="0">
              <a:latin typeface="Tahoma" pitchFamily="34" charset="0"/>
              <a:cs typeface="Tahoma" pitchFamily="34" charset="0"/>
            </a:endParaRPr>
          </a:p>
        </p:txBody>
      </p:sp>
      <p:pic>
        <p:nvPicPr>
          <p:cNvPr id="18438" name="Picture 6"/>
          <p:cNvPicPr>
            <a:picLocks noChangeAspect="1" noChangeArrowheads="1"/>
          </p:cNvPicPr>
          <p:nvPr/>
        </p:nvPicPr>
        <p:blipFill>
          <a:blip r:embed="rId2"/>
          <a:srcRect/>
          <a:stretch>
            <a:fillRect/>
          </a:stretch>
        </p:blipFill>
        <p:spPr bwMode="auto">
          <a:xfrm>
            <a:off x="6858000" y="685800"/>
            <a:ext cx="2895600" cy="19102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754063" y="258763"/>
            <a:ext cx="8550275" cy="1295400"/>
          </a:xfrm>
        </p:spPr>
        <p:txBody>
          <a:bodyPr/>
          <a:lstStyle/>
          <a:p>
            <a:r>
              <a:rPr lang="en-US" sz="5400" b="0" dirty="0" smtClean="0">
                <a:cs typeface="Tahoma" pitchFamily="34" charset="0"/>
              </a:rPr>
              <a:t>Changing Demographics</a:t>
            </a:r>
          </a:p>
        </p:txBody>
      </p:sp>
      <p:sp>
        <p:nvSpPr>
          <p:cNvPr id="110595" name="Rectangle 3"/>
          <p:cNvSpPr>
            <a:spLocks noGrp="1" noChangeArrowheads="1"/>
          </p:cNvSpPr>
          <p:nvPr>
            <p:ph type="body" sz="half" idx="1"/>
          </p:nvPr>
        </p:nvSpPr>
        <p:spPr>
          <a:xfrm>
            <a:off x="754063" y="1812925"/>
            <a:ext cx="5494337" cy="4664075"/>
          </a:xfrm>
        </p:spPr>
        <p:txBody>
          <a:bodyPr/>
          <a:lstStyle/>
          <a:p>
            <a:pPr>
              <a:lnSpc>
                <a:spcPct val="90000"/>
              </a:lnSpc>
              <a:buFont typeface="Wingdings" pitchFamily="2" charset="2"/>
              <a:buChar char="Ø"/>
            </a:pPr>
            <a:r>
              <a:rPr lang="en-US" sz="2700" dirty="0" smtClean="0">
                <a:latin typeface="+mj-lt"/>
                <a:cs typeface="Tahoma" pitchFamily="34" charset="0"/>
              </a:rPr>
              <a:t>Age 50-plus, fastest growing segment,</a:t>
            </a:r>
          </a:p>
          <a:p>
            <a:pPr>
              <a:lnSpc>
                <a:spcPct val="90000"/>
              </a:lnSpc>
              <a:buFont typeface="Wingdings" pitchFamily="2" charset="2"/>
              <a:buChar char="Ø"/>
            </a:pPr>
            <a:r>
              <a:rPr lang="en-US" sz="2700" dirty="0" smtClean="0">
                <a:latin typeface="+mj-lt"/>
                <a:cs typeface="Tahoma" pitchFamily="34" charset="0"/>
              </a:rPr>
              <a:t>Will soon “displace” 14 and under for the first time in our history</a:t>
            </a:r>
          </a:p>
          <a:p>
            <a:pPr>
              <a:lnSpc>
                <a:spcPct val="90000"/>
              </a:lnSpc>
              <a:buFont typeface="Wingdings" pitchFamily="2" charset="2"/>
              <a:buChar char="Ø"/>
            </a:pPr>
            <a:r>
              <a:rPr lang="en-US" sz="2700" dirty="0" smtClean="0">
                <a:latin typeface="+mj-lt"/>
                <a:cs typeface="Tahoma" pitchFamily="34" charset="0"/>
              </a:rPr>
              <a:t>Changing notions of:</a:t>
            </a:r>
          </a:p>
          <a:p>
            <a:pPr lvl="1">
              <a:lnSpc>
                <a:spcPct val="90000"/>
              </a:lnSpc>
            </a:pPr>
            <a:r>
              <a:rPr lang="en-US" sz="2200" dirty="0" smtClean="0">
                <a:latin typeface="+mj-lt"/>
                <a:cs typeface="Tahoma" pitchFamily="34" charset="0"/>
              </a:rPr>
              <a:t>Work</a:t>
            </a:r>
          </a:p>
          <a:p>
            <a:pPr lvl="1">
              <a:lnSpc>
                <a:spcPct val="90000"/>
              </a:lnSpc>
            </a:pPr>
            <a:r>
              <a:rPr lang="en-US" sz="2200" dirty="0" smtClean="0">
                <a:latin typeface="+mj-lt"/>
                <a:cs typeface="Tahoma" pitchFamily="34" charset="0"/>
              </a:rPr>
              <a:t>Retirement</a:t>
            </a:r>
          </a:p>
          <a:p>
            <a:pPr lvl="1">
              <a:lnSpc>
                <a:spcPct val="90000"/>
              </a:lnSpc>
            </a:pPr>
            <a:r>
              <a:rPr lang="en-US" sz="2200" dirty="0" smtClean="0">
                <a:latin typeface="+mj-lt"/>
                <a:cs typeface="Tahoma" pitchFamily="34" charset="0"/>
              </a:rPr>
              <a:t>Education  </a:t>
            </a:r>
          </a:p>
          <a:p>
            <a:pPr>
              <a:lnSpc>
                <a:spcPct val="90000"/>
              </a:lnSpc>
              <a:buFontTx/>
              <a:buNone/>
            </a:pPr>
            <a:endParaRPr lang="en-US" sz="2000" dirty="0" smtClean="0">
              <a:latin typeface="+mj-lt"/>
              <a:cs typeface="Tahoma" pitchFamily="34" charset="0"/>
            </a:endParaRPr>
          </a:p>
          <a:p>
            <a:pPr>
              <a:lnSpc>
                <a:spcPct val="90000"/>
              </a:lnSpc>
              <a:buFontTx/>
              <a:buNone/>
            </a:pPr>
            <a:r>
              <a:rPr lang="en-US" sz="2000" dirty="0" smtClean="0">
                <a:latin typeface="+mj-lt"/>
                <a:cs typeface="Tahoma" pitchFamily="34" charset="0"/>
              </a:rPr>
              <a:t>		P. Drucker  “Next Society”</a:t>
            </a:r>
          </a:p>
        </p:txBody>
      </p:sp>
      <p:pic>
        <p:nvPicPr>
          <p:cNvPr id="110596" name="Picture 4"/>
          <p:cNvPicPr>
            <a:picLocks noGrp="1" noChangeAspect="1" noChangeArrowheads="1"/>
          </p:cNvPicPr>
          <p:nvPr>
            <p:ph type="clipArt" sz="half" idx="2"/>
          </p:nvPr>
        </p:nvPicPr>
        <p:blipFill>
          <a:blip r:embed="rId2"/>
          <a:srcRect/>
          <a:stretch>
            <a:fillRect/>
          </a:stretch>
        </p:blipFill>
        <p:spPr>
          <a:xfrm>
            <a:off x="6400800" y="1905000"/>
            <a:ext cx="3459163" cy="3711575"/>
          </a:xfrm>
        </p:spPr>
      </p:pic>
      <p:sp>
        <p:nvSpPr>
          <p:cNvPr id="110597" name="Footer Placeholder 5"/>
          <p:cNvSpPr>
            <a:spLocks noGrp="1"/>
          </p:cNvSpPr>
          <p:nvPr>
            <p:ph type="ftr" sz="quarter" idx="11"/>
          </p:nvPr>
        </p:nvSpPr>
        <p:spPr bwMode="auto">
          <a:xfrm>
            <a:off x="228600" y="7086600"/>
            <a:ext cx="3184525" cy="517525"/>
          </a:xfrm>
          <a:noFill/>
          <a:ln>
            <a:miter lim="800000"/>
            <a:headEnd/>
            <a:tailEnd/>
          </a:ln>
        </p:spPr>
        <p:txBody>
          <a:bodyPr vert="horz" wrap="square" numCol="1" anchor="t" anchorCtr="0" compatLnSpc="1">
            <a:prstTxWarp prst="textNoShape">
              <a:avLst/>
            </a:prstTxWarp>
          </a:bodyPr>
          <a:lstStyle/>
          <a:p>
            <a:r>
              <a:rPr lang="en-US" dirty="0" smtClean="0">
                <a:latin typeface="Arial" pitchFamily="34" charset="0"/>
              </a:rPr>
              <a:t>				</a:t>
            </a:r>
            <a:r>
              <a:rPr lang="en-US" dirty="0" smtClean="0">
                <a:solidFill>
                  <a:srgbClr val="0070C0"/>
                </a:solidFill>
                <a:latin typeface="Arial" pitchFamily="34" charset="0"/>
              </a:rPr>
              <a:t>.</a:t>
            </a:r>
          </a:p>
        </p:txBody>
      </p:sp>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1409700" y="533400"/>
            <a:ext cx="8648700" cy="1381125"/>
          </a:xfrm>
        </p:spPr>
        <p:txBody>
          <a:bodyPr/>
          <a:lstStyle/>
          <a:p>
            <a:r>
              <a:rPr lang="en-US" sz="5400" b="0" dirty="0" smtClean="0">
                <a:latin typeface="Tahoma" pitchFamily="34" charset="0"/>
                <a:cs typeface="Tahoma" pitchFamily="34" charset="0"/>
              </a:rPr>
              <a:t>Changing Demographics</a:t>
            </a:r>
            <a:r>
              <a:rPr lang="en-US" sz="4000" dirty="0" smtClean="0"/>
              <a:t/>
            </a:r>
            <a:br>
              <a:rPr lang="en-US" sz="4000" dirty="0" smtClean="0"/>
            </a:br>
            <a:endParaRPr lang="en-US" sz="4000" dirty="0" smtClean="0"/>
          </a:p>
        </p:txBody>
      </p:sp>
      <p:graphicFrame>
        <p:nvGraphicFramePr>
          <p:cNvPr id="206851" name="Object 3"/>
          <p:cNvGraphicFramePr>
            <a:graphicFrameLocks noChangeAspect="1"/>
          </p:cNvGraphicFramePr>
          <p:nvPr>
            <p:ph type="chart" idx="1"/>
          </p:nvPr>
        </p:nvGraphicFramePr>
        <p:xfrm>
          <a:off x="1120775" y="2032000"/>
          <a:ext cx="7816850" cy="4695825"/>
        </p:xfrm>
        <a:graphic>
          <a:graphicData uri="http://schemas.openxmlformats.org/presentationml/2006/ole">
            <p:oleObj spid="_x0000_s165890" name="Chart" r:id="rId3" imgW="7105478" imgH="4143483" progId="MSGraph.Chart.8">
              <p:embed followColorScheme="full"/>
            </p:oleObj>
          </a:graphicData>
        </a:graphic>
      </p:graphicFrame>
      <p:sp>
        <p:nvSpPr>
          <p:cNvPr id="9220" name="Footer Placeholder 4"/>
          <p:cNvSpPr>
            <a:spLocks noGrp="1"/>
          </p:cNvSpPr>
          <p:nvPr>
            <p:ph type="ftr" sz="quarter" idx="10"/>
          </p:nvPr>
        </p:nvSpPr>
        <p:spPr bwMode="auto">
          <a:noFill/>
          <a:ln>
            <a:miter lim="800000"/>
            <a:headEnd/>
            <a:tailEnd/>
          </a:ln>
        </p:spPr>
        <p:txBody>
          <a:bodyPr vert="horz" wrap="square" numCol="1" anchor="t" anchorCtr="0" compatLnSpc="1">
            <a:prstTxWarp prst="textNoShape">
              <a:avLst/>
            </a:prstTxWarp>
          </a:bodyPr>
          <a:lstStyle/>
          <a:p>
            <a:r>
              <a:rPr lang="en-US" dirty="0" smtClean="0">
                <a:latin typeface="Arial" pitchFamily="34" charset="0"/>
              </a:rPr>
              <a:t>				</a:t>
            </a:r>
            <a:r>
              <a:rPr lang="en-US" dirty="0" smtClean="0">
                <a:solidFill>
                  <a:srgbClr val="0070C0"/>
                </a:solidFill>
                <a:latin typeface="Arial" pitchFamily="34" charset="0"/>
              </a:rPr>
              <a: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6851">
                                            <p:oleChartEl type="gridLegend"/>
                                          </p:spTgt>
                                        </p:tgtEl>
                                        <p:attrNameLst>
                                          <p:attrName>style.visibility</p:attrName>
                                        </p:attrNameLst>
                                      </p:cBhvr>
                                      <p:to>
                                        <p:strVal val="visible"/>
                                      </p:to>
                                    </p:set>
                                    <p:animEffect transition="in" filter="wipe(left)">
                                      <p:cBhvr>
                                        <p:cTn id="7" dur="500"/>
                                        <p:tgtEl>
                                          <p:spTgt spid="206851">
                                            <p:oleChartEl type="gridLegend"/>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06851">
                                            <p:oleChartEl type="series" lvl="1"/>
                                          </p:spTgt>
                                        </p:tgtEl>
                                        <p:attrNameLst>
                                          <p:attrName>style.visibility</p:attrName>
                                        </p:attrNameLst>
                                      </p:cBhvr>
                                      <p:to>
                                        <p:strVal val="visible"/>
                                      </p:to>
                                    </p:set>
                                    <p:animEffect transition="in" filter="wipe(left)">
                                      <p:cBhvr>
                                        <p:cTn id="11" dur="500"/>
                                        <p:tgtEl>
                                          <p:spTgt spid="206851">
                                            <p:oleChartEl type="series" lvl="1"/>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06851">
                                            <p:oleChartEl type="series" lvl="2"/>
                                          </p:spTgt>
                                        </p:tgtEl>
                                        <p:attrNameLst>
                                          <p:attrName>style.visibility</p:attrName>
                                        </p:attrNameLst>
                                      </p:cBhvr>
                                      <p:to>
                                        <p:strVal val="visible"/>
                                      </p:to>
                                    </p:set>
                                    <p:animEffect transition="in" filter="wipe(left)">
                                      <p:cBhvr>
                                        <p:cTn id="15" dur="500"/>
                                        <p:tgtEl>
                                          <p:spTgt spid="206851">
                                            <p:oleChartEl type="series" lvl="2"/>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06851">
                                            <p:oleChartEl type="series" lvl="3"/>
                                          </p:spTgt>
                                        </p:tgtEl>
                                        <p:attrNameLst>
                                          <p:attrName>style.visibility</p:attrName>
                                        </p:attrNameLst>
                                      </p:cBhvr>
                                      <p:to>
                                        <p:strVal val="visible"/>
                                      </p:to>
                                    </p:set>
                                    <p:animEffect transition="in" filter="wipe(left)">
                                      <p:cBhvr>
                                        <p:cTn id="19" dur="500"/>
                                        <p:tgtEl>
                                          <p:spTgt spid="206851">
                                            <p:oleChartEl type="series" lvl="3"/>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6851" grpId="0" bld="series"/>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sz="4800" b="0" dirty="0" smtClean="0">
                <a:latin typeface="Tahoma" pitchFamily="34" charset="0"/>
                <a:cs typeface="Tahoma" pitchFamily="34" charset="0"/>
              </a:rPr>
              <a:t>Branding-One Goal</a:t>
            </a:r>
          </a:p>
        </p:txBody>
      </p:sp>
      <p:sp>
        <p:nvSpPr>
          <p:cNvPr id="94211" name="Rectangle 3"/>
          <p:cNvSpPr>
            <a:spLocks noGrp="1" noChangeArrowheads="1"/>
          </p:cNvSpPr>
          <p:nvPr>
            <p:ph idx="1"/>
          </p:nvPr>
        </p:nvSpPr>
        <p:spPr>
          <a:xfrm>
            <a:off x="533400" y="2895600"/>
            <a:ext cx="9051925" cy="2211388"/>
          </a:xfrm>
        </p:spPr>
        <p:txBody>
          <a:bodyPr/>
          <a:lstStyle/>
          <a:p>
            <a:r>
              <a:rPr lang="en-US" dirty="0" smtClean="0">
                <a:latin typeface="Tahoma" pitchFamily="34" charset="0"/>
                <a:cs typeface="Tahoma" pitchFamily="34" charset="0"/>
              </a:rPr>
              <a:t>Your brand should serve one purpose – to facilitate your credit union’s strategic direction and purpose (your vision, mission, and values)</a:t>
            </a:r>
          </a:p>
          <a:p>
            <a:pPr>
              <a:buFontTx/>
              <a:buNone/>
            </a:pPr>
            <a:endParaRPr lang="en-US" dirty="0" smtClean="0"/>
          </a:p>
          <a:p>
            <a:pPr>
              <a:buFontTx/>
              <a:buNone/>
            </a:pPr>
            <a:endParaRPr lang="en-US" dirty="0" smtClean="0"/>
          </a:p>
        </p:txBody>
      </p:sp>
      <p:sp>
        <p:nvSpPr>
          <p:cNvPr id="94212" name="Footer Placeholder 4"/>
          <p:cNvSpPr>
            <a:spLocks noGrp="1"/>
          </p:cNvSpPr>
          <p:nvPr>
            <p:ph type="ftr" sz="quarter" idx="4294967295"/>
          </p:nvPr>
        </p:nvSpPr>
        <p:spPr bwMode="auto">
          <a:xfrm>
            <a:off x="0" y="7081838"/>
            <a:ext cx="3184525" cy="517525"/>
          </a:xfrm>
          <a:prstGeom prst="rect">
            <a:avLst/>
          </a:prstGeom>
          <a:noFill/>
          <a:ln>
            <a:miter lim="800000"/>
            <a:headEnd/>
            <a:tailEnd/>
          </a:ln>
        </p:spPr>
        <p:txBody>
          <a:bodyPr lIns="101882" tIns="50941" rIns="101882" bIns="50941"/>
          <a:lstStyle/>
          <a:p>
            <a:r>
              <a:rPr lang="en-US" dirty="0"/>
              <a:t>				</a:t>
            </a:r>
            <a:r>
              <a:rPr lang="en-US" dirty="0">
                <a:solidFill>
                  <a:srgbClr val="0070C0"/>
                </a:solidFill>
              </a:rPr>
              <a:t>.</a:t>
            </a:r>
          </a:p>
        </p:txBody>
      </p:sp>
      <p:pic>
        <p:nvPicPr>
          <p:cNvPr id="94213" name="Picture 4" descr="MCBD19665_0000[1]"/>
          <p:cNvPicPr>
            <a:picLocks noChangeAspect="1" noChangeArrowheads="1"/>
          </p:cNvPicPr>
          <p:nvPr/>
        </p:nvPicPr>
        <p:blipFill>
          <a:blip r:embed="rId2"/>
          <a:srcRect/>
          <a:stretch>
            <a:fillRect/>
          </a:stretch>
        </p:blipFill>
        <p:spPr bwMode="auto">
          <a:xfrm>
            <a:off x="6492875" y="304800"/>
            <a:ext cx="3565525" cy="2087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533400" y="990600"/>
            <a:ext cx="8458200" cy="950913"/>
          </a:xfrm>
        </p:spPr>
        <p:txBody>
          <a:bodyPr/>
          <a:lstStyle/>
          <a:p>
            <a:r>
              <a:rPr lang="en-US" sz="5400" b="0" dirty="0" smtClean="0">
                <a:cs typeface="Tahoma" pitchFamily="34" charset="0"/>
              </a:rPr>
              <a:t>What a Brand Is NOT:</a:t>
            </a:r>
          </a:p>
        </p:txBody>
      </p:sp>
      <p:sp>
        <p:nvSpPr>
          <p:cNvPr id="95235" name="Rectangle 3"/>
          <p:cNvSpPr>
            <a:spLocks noGrp="1" noChangeArrowheads="1"/>
          </p:cNvSpPr>
          <p:nvPr>
            <p:ph idx="1"/>
          </p:nvPr>
        </p:nvSpPr>
        <p:spPr>
          <a:xfrm>
            <a:off x="762000" y="2209800"/>
            <a:ext cx="8969375" cy="4664075"/>
          </a:xfrm>
        </p:spPr>
        <p:txBody>
          <a:bodyPr/>
          <a:lstStyle/>
          <a:p>
            <a:pPr>
              <a:buFont typeface="Wingdings" pitchFamily="2" charset="2"/>
              <a:buChar char="Ø"/>
            </a:pPr>
            <a:r>
              <a:rPr lang="en-US" dirty="0" smtClean="0">
                <a:latin typeface="+mj-lt"/>
                <a:cs typeface="Tahoma" pitchFamily="34" charset="0"/>
              </a:rPr>
              <a:t>A name</a:t>
            </a:r>
          </a:p>
          <a:p>
            <a:pPr>
              <a:buFont typeface="Wingdings" pitchFamily="2" charset="2"/>
              <a:buChar char="Ø"/>
            </a:pPr>
            <a:r>
              <a:rPr lang="en-US" dirty="0" smtClean="0">
                <a:latin typeface="+mj-lt"/>
                <a:cs typeface="Tahoma" pitchFamily="34" charset="0"/>
              </a:rPr>
              <a:t>A logo</a:t>
            </a:r>
          </a:p>
          <a:p>
            <a:pPr>
              <a:buFont typeface="Wingdings" pitchFamily="2" charset="2"/>
              <a:buChar char="Ø"/>
            </a:pPr>
            <a:r>
              <a:rPr lang="en-US" dirty="0" smtClean="0">
                <a:latin typeface="+mj-lt"/>
                <a:cs typeface="Tahoma" pitchFamily="34" charset="0"/>
              </a:rPr>
              <a:t>A tagline</a:t>
            </a:r>
          </a:p>
          <a:p>
            <a:pPr>
              <a:buFontTx/>
              <a:buNone/>
            </a:pPr>
            <a:endParaRPr lang="en-US" sz="2300" i="1" dirty="0" smtClean="0"/>
          </a:p>
          <a:p>
            <a:pPr>
              <a:buFontTx/>
              <a:buNone/>
            </a:pPr>
            <a:endParaRPr lang="en-US" sz="2300" i="1" dirty="0" smtClean="0"/>
          </a:p>
          <a:p>
            <a:pPr indent="14288">
              <a:buFontTx/>
              <a:buNone/>
            </a:pPr>
            <a:endParaRPr lang="en-US" i="1" dirty="0" smtClean="0"/>
          </a:p>
          <a:p>
            <a:pPr marL="1588" indent="14288">
              <a:buFontTx/>
              <a:buNone/>
            </a:pPr>
            <a:r>
              <a:rPr lang="en-US" i="1" dirty="0" smtClean="0"/>
              <a:t>Your credit union may already have these, but it doesn’t mean you have a </a:t>
            </a:r>
            <a:r>
              <a:rPr lang="en-US" i="1" u="sng" dirty="0" smtClean="0"/>
              <a:t>BRAND</a:t>
            </a:r>
            <a:r>
              <a:rPr lang="en-US" i="1" dirty="0" smtClean="0"/>
              <a:t>. </a:t>
            </a:r>
          </a:p>
        </p:txBody>
      </p:sp>
      <p:sp>
        <p:nvSpPr>
          <p:cNvPr id="95236" name="Footer Placeholder 4"/>
          <p:cNvSpPr>
            <a:spLocks noGrp="1"/>
          </p:cNvSpPr>
          <p:nvPr>
            <p:ph type="ftr" sz="quarter" idx="4294967295"/>
          </p:nvPr>
        </p:nvSpPr>
        <p:spPr bwMode="auto">
          <a:xfrm>
            <a:off x="0" y="7081838"/>
            <a:ext cx="3184525" cy="517525"/>
          </a:xfrm>
          <a:prstGeom prst="rect">
            <a:avLst/>
          </a:prstGeom>
          <a:noFill/>
          <a:ln>
            <a:miter lim="800000"/>
            <a:headEnd/>
            <a:tailEnd/>
          </a:ln>
        </p:spPr>
        <p:txBody>
          <a:bodyPr lIns="101882" tIns="50941" rIns="101882" bIns="50941"/>
          <a:lstStyle/>
          <a:p>
            <a:r>
              <a:rPr lang="en-US" dirty="0"/>
              <a:t>				</a:t>
            </a:r>
            <a:r>
              <a:rPr lang="en-US" dirty="0">
                <a:solidFill>
                  <a:srgbClr val="0070C0"/>
                </a:solidFill>
              </a:rPr>
              <a:t>.</a:t>
            </a:r>
          </a:p>
        </p:txBody>
      </p:sp>
      <p:pic>
        <p:nvPicPr>
          <p:cNvPr id="95237" name="Picture 4" descr="MCj02403750000[1]"/>
          <p:cNvPicPr>
            <a:picLocks noChangeAspect="1" noChangeArrowheads="1"/>
          </p:cNvPicPr>
          <p:nvPr/>
        </p:nvPicPr>
        <p:blipFill>
          <a:blip r:embed="rId2"/>
          <a:srcRect/>
          <a:stretch>
            <a:fillRect/>
          </a:stretch>
        </p:blipFill>
        <p:spPr bwMode="auto">
          <a:xfrm>
            <a:off x="5699125" y="1900238"/>
            <a:ext cx="1949450" cy="3189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501650" y="1406525"/>
            <a:ext cx="9175750" cy="950913"/>
          </a:xfrm>
        </p:spPr>
        <p:txBody>
          <a:bodyPr/>
          <a:lstStyle/>
          <a:p>
            <a:r>
              <a:rPr lang="en-US" sz="5400" b="0" dirty="0" smtClean="0">
                <a:cs typeface="Tahoma" pitchFamily="34" charset="0"/>
              </a:rPr>
              <a:t>Why is a Brand Important?</a:t>
            </a:r>
          </a:p>
        </p:txBody>
      </p:sp>
      <p:sp>
        <p:nvSpPr>
          <p:cNvPr id="99331" name="Rectangle 3"/>
          <p:cNvSpPr>
            <a:spLocks noGrp="1" noChangeArrowheads="1"/>
          </p:cNvSpPr>
          <p:nvPr>
            <p:ph idx="1"/>
          </p:nvPr>
        </p:nvSpPr>
        <p:spPr>
          <a:xfrm>
            <a:off x="533400" y="2895600"/>
            <a:ext cx="9051925" cy="3625850"/>
          </a:xfrm>
        </p:spPr>
        <p:txBody>
          <a:bodyPr/>
          <a:lstStyle/>
          <a:p>
            <a:pPr>
              <a:buFont typeface="Wingdings" pitchFamily="2" charset="2"/>
              <a:buChar char="Ø"/>
            </a:pPr>
            <a:r>
              <a:rPr lang="en-US" dirty="0" smtClean="0">
                <a:latin typeface="+mj-lt"/>
                <a:cs typeface="Tahoma" pitchFamily="34" charset="0"/>
              </a:rPr>
              <a:t>Grow us</a:t>
            </a:r>
          </a:p>
          <a:p>
            <a:pPr>
              <a:buFont typeface="Wingdings" pitchFamily="2" charset="2"/>
              <a:buChar char="Ø"/>
            </a:pPr>
            <a:r>
              <a:rPr lang="en-US" dirty="0" smtClean="0">
                <a:latin typeface="+mj-lt"/>
                <a:cs typeface="Tahoma" pitchFamily="34" charset="0"/>
              </a:rPr>
              <a:t>Guide us</a:t>
            </a:r>
          </a:p>
          <a:p>
            <a:pPr>
              <a:buFont typeface="Wingdings" pitchFamily="2" charset="2"/>
              <a:buChar char="Ø"/>
            </a:pPr>
            <a:r>
              <a:rPr lang="en-US" dirty="0" smtClean="0">
                <a:latin typeface="+mj-lt"/>
                <a:cs typeface="Tahoma" pitchFamily="34" charset="0"/>
              </a:rPr>
              <a:t>Protect us</a:t>
            </a:r>
          </a:p>
          <a:p>
            <a:pPr>
              <a:buFont typeface="Wingdings" pitchFamily="2" charset="2"/>
              <a:buChar char="Ø"/>
            </a:pPr>
            <a:r>
              <a:rPr lang="en-US" dirty="0" smtClean="0">
                <a:latin typeface="+mj-lt"/>
                <a:cs typeface="Tahoma" pitchFamily="34" charset="0"/>
              </a:rPr>
              <a:t>Coca-Cola</a:t>
            </a:r>
          </a:p>
          <a:p>
            <a:pPr>
              <a:buFont typeface="Wingdings" pitchFamily="2" charset="2"/>
              <a:buChar char="Ø"/>
            </a:pPr>
            <a:r>
              <a:rPr lang="en-US" dirty="0" smtClean="0">
                <a:latin typeface="+mj-lt"/>
                <a:cs typeface="Tahoma" pitchFamily="34" charset="0"/>
              </a:rPr>
              <a:t>Emotional bond is power</a:t>
            </a:r>
          </a:p>
        </p:txBody>
      </p:sp>
      <p:sp>
        <p:nvSpPr>
          <p:cNvPr id="99332" name="Footer Placeholder 4"/>
          <p:cNvSpPr>
            <a:spLocks noGrp="1"/>
          </p:cNvSpPr>
          <p:nvPr>
            <p:ph type="ftr" sz="quarter" idx="4294967295"/>
          </p:nvPr>
        </p:nvSpPr>
        <p:spPr bwMode="auto">
          <a:xfrm>
            <a:off x="0" y="7081838"/>
            <a:ext cx="3184525" cy="517525"/>
          </a:xfrm>
          <a:prstGeom prst="rect">
            <a:avLst/>
          </a:prstGeom>
          <a:noFill/>
          <a:ln>
            <a:miter lim="800000"/>
            <a:headEnd/>
            <a:tailEnd/>
          </a:ln>
        </p:spPr>
        <p:txBody>
          <a:bodyPr lIns="101882" tIns="50941" rIns="101882" bIns="50941"/>
          <a:lstStyle/>
          <a:p>
            <a:r>
              <a:rPr lang="en-US" dirty="0"/>
              <a:t>				</a:t>
            </a:r>
            <a:r>
              <a:rPr lang="en-US" dirty="0">
                <a:solidFill>
                  <a:srgbClr val="0070C0"/>
                </a:solidFill>
              </a:rPr>
              <a:t>.</a:t>
            </a:r>
          </a:p>
        </p:txBody>
      </p:sp>
      <p:pic>
        <p:nvPicPr>
          <p:cNvPr id="99333" name="Picture 4" descr="Coca-Cola">
            <a:hlinkClick r:id="rId2"/>
          </p:cNvPr>
          <p:cNvPicPr>
            <a:picLocks noChangeAspect="1" noChangeArrowheads="1"/>
          </p:cNvPicPr>
          <p:nvPr/>
        </p:nvPicPr>
        <p:blipFill>
          <a:blip r:embed="rId3"/>
          <a:srcRect/>
          <a:stretch>
            <a:fillRect/>
          </a:stretch>
        </p:blipFill>
        <p:spPr bwMode="auto">
          <a:xfrm>
            <a:off x="6553200" y="2743200"/>
            <a:ext cx="2514600"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US" sz="5400" b="0" dirty="0" smtClean="0">
                <a:cs typeface="Tahoma" pitchFamily="34" charset="0"/>
              </a:rPr>
              <a:t>What is Branding?</a:t>
            </a:r>
          </a:p>
        </p:txBody>
      </p:sp>
      <p:sp>
        <p:nvSpPr>
          <p:cNvPr id="101379" name="Rectangle 3"/>
          <p:cNvSpPr>
            <a:spLocks noGrp="1" noChangeArrowheads="1"/>
          </p:cNvSpPr>
          <p:nvPr>
            <p:ph idx="1"/>
          </p:nvPr>
        </p:nvSpPr>
        <p:spPr/>
        <p:txBody>
          <a:bodyPr/>
          <a:lstStyle/>
          <a:p>
            <a:pPr>
              <a:lnSpc>
                <a:spcPct val="90000"/>
              </a:lnSpc>
              <a:buFont typeface="Wingdings" pitchFamily="2" charset="2"/>
              <a:buChar char="Ø"/>
            </a:pPr>
            <a:r>
              <a:rPr lang="en-US" sz="2900" dirty="0" smtClean="0">
                <a:cs typeface="Tahoma" pitchFamily="34" charset="0"/>
              </a:rPr>
              <a:t>Branding will establish the direction and inspiration of your credit union. </a:t>
            </a:r>
          </a:p>
          <a:p>
            <a:pPr>
              <a:lnSpc>
                <a:spcPct val="90000"/>
              </a:lnSpc>
              <a:buFont typeface="Wingdings" pitchFamily="2" charset="2"/>
              <a:buChar char="Ø"/>
            </a:pPr>
            <a:r>
              <a:rPr lang="en-US" sz="2900" dirty="0" smtClean="0">
                <a:cs typeface="Tahoma" pitchFamily="34" charset="0"/>
              </a:rPr>
              <a:t>Your brand equity will be built on the character, personality, strategic direction, and strength of purpose of the credit union and its products. </a:t>
            </a:r>
          </a:p>
          <a:p>
            <a:pPr>
              <a:lnSpc>
                <a:spcPct val="90000"/>
              </a:lnSpc>
              <a:buFont typeface="Wingdings" pitchFamily="2" charset="2"/>
              <a:buChar char="Ø"/>
            </a:pPr>
            <a:r>
              <a:rPr lang="en-US" sz="2900" dirty="0" smtClean="0">
                <a:cs typeface="Tahoma" pitchFamily="34" charset="0"/>
              </a:rPr>
              <a:t>The new brand will also help energize you internally, influence member preference and ultimately, strengthen your bottom line. </a:t>
            </a:r>
            <a:endParaRPr lang="en-US" sz="2900" i="1" dirty="0" smtClean="0">
              <a:cs typeface="Tahoma" pitchFamily="34" charset="0"/>
            </a:endParaRPr>
          </a:p>
        </p:txBody>
      </p:sp>
      <p:sp>
        <p:nvSpPr>
          <p:cNvPr id="101380" name="Footer Placeholder 4"/>
          <p:cNvSpPr>
            <a:spLocks noGrp="1"/>
          </p:cNvSpPr>
          <p:nvPr>
            <p:ph type="ftr" sz="quarter" idx="4294967295"/>
          </p:nvPr>
        </p:nvSpPr>
        <p:spPr bwMode="auto">
          <a:xfrm>
            <a:off x="0" y="7081838"/>
            <a:ext cx="3184525" cy="517525"/>
          </a:xfrm>
          <a:prstGeom prst="rect">
            <a:avLst/>
          </a:prstGeom>
          <a:noFill/>
          <a:ln>
            <a:miter lim="800000"/>
            <a:headEnd/>
            <a:tailEnd/>
          </a:ln>
        </p:spPr>
        <p:txBody>
          <a:bodyPr lIns="101882" tIns="50941" rIns="101882" bIns="50941"/>
          <a:lstStyle/>
          <a:p>
            <a:r>
              <a:rPr lang="en-US" dirty="0"/>
              <a:t>				</a:t>
            </a:r>
            <a:r>
              <a:rPr lang="en-US" dirty="0">
                <a:solidFill>
                  <a:srgbClr val="0070C0"/>
                </a:solidFill>
              </a:rPr>
              <a:t>.</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US" sz="5400" b="0" dirty="0" smtClean="0">
                <a:cs typeface="Tahoma" pitchFamily="34" charset="0"/>
              </a:rPr>
              <a:t>What is Branding?</a:t>
            </a:r>
            <a:r>
              <a:rPr lang="en-US" sz="5400" b="0" dirty="0" smtClean="0">
                <a:latin typeface="Tahoma" pitchFamily="34" charset="0"/>
                <a:cs typeface="Tahoma" pitchFamily="34" charset="0"/>
              </a:rPr>
              <a:t/>
            </a:r>
            <a:br>
              <a:rPr lang="en-US" sz="5400" b="0" dirty="0" smtClean="0">
                <a:latin typeface="Tahoma" pitchFamily="34" charset="0"/>
                <a:cs typeface="Tahoma" pitchFamily="34" charset="0"/>
              </a:rPr>
            </a:br>
            <a:endParaRPr lang="en-US" sz="5400" b="0" dirty="0" smtClean="0">
              <a:latin typeface="Tahoma" pitchFamily="34" charset="0"/>
              <a:cs typeface="Tahoma" pitchFamily="34" charset="0"/>
            </a:endParaRPr>
          </a:p>
        </p:txBody>
      </p:sp>
      <p:sp>
        <p:nvSpPr>
          <p:cNvPr id="102403" name="Rectangle 3"/>
          <p:cNvSpPr>
            <a:spLocks noGrp="1" noChangeArrowheads="1"/>
          </p:cNvSpPr>
          <p:nvPr>
            <p:ph idx="1"/>
          </p:nvPr>
        </p:nvSpPr>
        <p:spPr>
          <a:xfrm>
            <a:off x="533400" y="2133600"/>
            <a:ext cx="9051925" cy="3625850"/>
          </a:xfrm>
        </p:spPr>
        <p:txBody>
          <a:bodyPr/>
          <a:lstStyle/>
          <a:p>
            <a:pPr>
              <a:buFont typeface="Wingdings" pitchFamily="2" charset="2"/>
              <a:buChar char="Ø"/>
            </a:pPr>
            <a:r>
              <a:rPr lang="en-US" sz="2900" dirty="0" smtClean="0">
                <a:latin typeface="+mj-lt"/>
                <a:cs typeface="Tahoma" pitchFamily="34" charset="0"/>
              </a:rPr>
              <a:t>As you can see, it is vital that the brand ideology flow through your whole organization. </a:t>
            </a:r>
            <a:r>
              <a:rPr lang="en-US" sz="2900" i="1" dirty="0" smtClean="0">
                <a:latin typeface="+mj-lt"/>
                <a:cs typeface="Tahoma" pitchFamily="34" charset="0"/>
              </a:rPr>
              <a:t>Branding is about how everything is done at your credit union.</a:t>
            </a:r>
            <a:r>
              <a:rPr lang="en-US" i="1" dirty="0" smtClean="0">
                <a:latin typeface="+mj-lt"/>
                <a:cs typeface="Tahoma" pitchFamily="34" charset="0"/>
              </a:rPr>
              <a:t> </a:t>
            </a:r>
          </a:p>
        </p:txBody>
      </p:sp>
      <p:sp>
        <p:nvSpPr>
          <p:cNvPr id="102404" name="Footer Placeholder 4"/>
          <p:cNvSpPr>
            <a:spLocks noGrp="1"/>
          </p:cNvSpPr>
          <p:nvPr>
            <p:ph type="ftr" sz="quarter" idx="4294967295"/>
          </p:nvPr>
        </p:nvSpPr>
        <p:spPr bwMode="auto">
          <a:xfrm>
            <a:off x="0" y="7081838"/>
            <a:ext cx="3184525" cy="517525"/>
          </a:xfrm>
          <a:prstGeom prst="rect">
            <a:avLst/>
          </a:prstGeom>
          <a:noFill/>
          <a:ln>
            <a:miter lim="800000"/>
            <a:headEnd/>
            <a:tailEnd/>
          </a:ln>
        </p:spPr>
        <p:txBody>
          <a:bodyPr lIns="101882" tIns="50941" rIns="101882" bIns="50941"/>
          <a:lstStyle/>
          <a:p>
            <a:r>
              <a:rPr lang="en-US" dirty="0"/>
              <a:t>				</a:t>
            </a:r>
            <a:r>
              <a:rPr lang="en-US" dirty="0">
                <a:solidFill>
                  <a:srgbClr val="0070C0"/>
                </a:solidFill>
              </a:rPr>
              <a:t>.</a:t>
            </a:r>
          </a:p>
        </p:txBody>
      </p:sp>
      <p:grpSp>
        <p:nvGrpSpPr>
          <p:cNvPr id="2" name="Group 4"/>
          <p:cNvGrpSpPr>
            <a:grpSpLocks/>
          </p:cNvGrpSpPr>
          <p:nvPr/>
        </p:nvGrpSpPr>
        <p:grpSpPr bwMode="auto">
          <a:xfrm>
            <a:off x="685800" y="3810000"/>
            <a:ext cx="5527675" cy="2241550"/>
            <a:chOff x="816" y="2385"/>
            <a:chExt cx="3165" cy="1246"/>
          </a:xfrm>
        </p:grpSpPr>
        <p:sp>
          <p:nvSpPr>
            <p:cNvPr id="102408" name="Text Box 5"/>
            <p:cNvSpPr txBox="1">
              <a:spLocks noChangeArrowheads="1"/>
            </p:cNvSpPr>
            <p:nvPr/>
          </p:nvSpPr>
          <p:spPr bwMode="auto">
            <a:xfrm>
              <a:off x="1920" y="2385"/>
              <a:ext cx="960" cy="205"/>
            </a:xfrm>
            <a:prstGeom prst="rect">
              <a:avLst/>
            </a:prstGeom>
            <a:solidFill>
              <a:srgbClr val="6699FF"/>
            </a:solidFill>
            <a:ln w="9525">
              <a:noFill/>
              <a:miter lim="800000"/>
              <a:headEnd/>
              <a:tailEnd/>
            </a:ln>
          </p:spPr>
          <p:txBody>
            <a:bodyPr>
              <a:spAutoFit/>
            </a:bodyPr>
            <a:lstStyle/>
            <a:p>
              <a:pPr algn="ctr">
                <a:spcBef>
                  <a:spcPct val="50000"/>
                </a:spcBef>
              </a:pPr>
              <a:r>
                <a:rPr lang="en-US" dirty="0"/>
                <a:t>Marketing</a:t>
              </a:r>
            </a:p>
          </p:txBody>
        </p:sp>
        <p:sp>
          <p:nvSpPr>
            <p:cNvPr id="102409" name="Text Box 6"/>
            <p:cNvSpPr txBox="1">
              <a:spLocks noChangeArrowheads="1"/>
            </p:cNvSpPr>
            <p:nvPr/>
          </p:nvSpPr>
          <p:spPr bwMode="auto">
            <a:xfrm>
              <a:off x="3018" y="2982"/>
              <a:ext cx="960" cy="205"/>
            </a:xfrm>
            <a:prstGeom prst="rect">
              <a:avLst/>
            </a:prstGeom>
            <a:solidFill>
              <a:srgbClr val="6699FF"/>
            </a:solidFill>
            <a:ln w="9525">
              <a:noFill/>
              <a:miter lim="800000"/>
              <a:headEnd/>
              <a:tailEnd/>
            </a:ln>
          </p:spPr>
          <p:txBody>
            <a:bodyPr>
              <a:spAutoFit/>
            </a:bodyPr>
            <a:lstStyle/>
            <a:p>
              <a:pPr algn="ctr">
                <a:spcBef>
                  <a:spcPct val="50000"/>
                </a:spcBef>
              </a:pPr>
              <a:r>
                <a:rPr lang="en-US" dirty="0"/>
                <a:t>Products</a:t>
              </a:r>
            </a:p>
          </p:txBody>
        </p:sp>
        <p:sp>
          <p:nvSpPr>
            <p:cNvPr id="102410" name="Text Box 7"/>
            <p:cNvSpPr txBox="1">
              <a:spLocks noChangeArrowheads="1"/>
            </p:cNvSpPr>
            <p:nvPr/>
          </p:nvSpPr>
          <p:spPr bwMode="auto">
            <a:xfrm>
              <a:off x="3021" y="3408"/>
              <a:ext cx="960" cy="205"/>
            </a:xfrm>
            <a:prstGeom prst="rect">
              <a:avLst/>
            </a:prstGeom>
            <a:solidFill>
              <a:srgbClr val="6699FF"/>
            </a:solidFill>
            <a:ln w="9525">
              <a:noFill/>
              <a:miter lim="800000"/>
              <a:headEnd/>
              <a:tailEnd/>
            </a:ln>
          </p:spPr>
          <p:txBody>
            <a:bodyPr>
              <a:spAutoFit/>
            </a:bodyPr>
            <a:lstStyle/>
            <a:p>
              <a:pPr algn="ctr">
                <a:spcBef>
                  <a:spcPct val="50000"/>
                </a:spcBef>
              </a:pPr>
              <a:r>
                <a:rPr lang="en-US" dirty="0"/>
                <a:t>Pricing</a:t>
              </a:r>
            </a:p>
          </p:txBody>
        </p:sp>
        <p:sp>
          <p:nvSpPr>
            <p:cNvPr id="102411" name="Text Box 8"/>
            <p:cNvSpPr txBox="1">
              <a:spLocks noChangeArrowheads="1"/>
            </p:cNvSpPr>
            <p:nvPr/>
          </p:nvSpPr>
          <p:spPr bwMode="auto">
            <a:xfrm>
              <a:off x="1920" y="3411"/>
              <a:ext cx="960" cy="205"/>
            </a:xfrm>
            <a:prstGeom prst="rect">
              <a:avLst/>
            </a:prstGeom>
            <a:solidFill>
              <a:srgbClr val="6699FF"/>
            </a:solidFill>
            <a:ln w="9525">
              <a:noFill/>
              <a:miter lim="800000"/>
              <a:headEnd/>
              <a:tailEnd/>
            </a:ln>
          </p:spPr>
          <p:txBody>
            <a:bodyPr>
              <a:spAutoFit/>
            </a:bodyPr>
            <a:lstStyle/>
            <a:p>
              <a:pPr algn="ctr">
                <a:spcBef>
                  <a:spcPct val="50000"/>
                </a:spcBef>
              </a:pPr>
              <a:r>
                <a:rPr lang="en-US" dirty="0"/>
                <a:t>Training</a:t>
              </a:r>
            </a:p>
          </p:txBody>
        </p:sp>
        <p:sp>
          <p:nvSpPr>
            <p:cNvPr id="102412" name="Text Box 9"/>
            <p:cNvSpPr txBox="1">
              <a:spLocks noChangeArrowheads="1"/>
            </p:cNvSpPr>
            <p:nvPr/>
          </p:nvSpPr>
          <p:spPr bwMode="auto">
            <a:xfrm>
              <a:off x="822" y="3426"/>
              <a:ext cx="960" cy="205"/>
            </a:xfrm>
            <a:prstGeom prst="rect">
              <a:avLst/>
            </a:prstGeom>
            <a:solidFill>
              <a:srgbClr val="6699FF"/>
            </a:solidFill>
            <a:ln w="9525">
              <a:noFill/>
              <a:miter lim="800000"/>
              <a:headEnd/>
              <a:tailEnd/>
            </a:ln>
          </p:spPr>
          <p:txBody>
            <a:bodyPr>
              <a:spAutoFit/>
            </a:bodyPr>
            <a:lstStyle/>
            <a:p>
              <a:pPr algn="ctr">
                <a:spcBef>
                  <a:spcPct val="50000"/>
                </a:spcBef>
              </a:pPr>
              <a:r>
                <a:rPr lang="en-US" dirty="0"/>
                <a:t>Facilities</a:t>
              </a:r>
            </a:p>
          </p:txBody>
        </p:sp>
        <p:sp>
          <p:nvSpPr>
            <p:cNvPr id="102413" name="Text Box 10"/>
            <p:cNvSpPr txBox="1">
              <a:spLocks noChangeArrowheads="1"/>
            </p:cNvSpPr>
            <p:nvPr/>
          </p:nvSpPr>
          <p:spPr bwMode="auto">
            <a:xfrm>
              <a:off x="816" y="2979"/>
              <a:ext cx="960" cy="205"/>
            </a:xfrm>
            <a:prstGeom prst="rect">
              <a:avLst/>
            </a:prstGeom>
            <a:solidFill>
              <a:srgbClr val="6699FF"/>
            </a:solidFill>
            <a:ln w="9525">
              <a:noFill/>
              <a:miter lim="800000"/>
              <a:headEnd/>
              <a:tailEnd/>
            </a:ln>
          </p:spPr>
          <p:txBody>
            <a:bodyPr>
              <a:spAutoFit/>
            </a:bodyPr>
            <a:lstStyle/>
            <a:p>
              <a:pPr algn="ctr">
                <a:spcBef>
                  <a:spcPct val="50000"/>
                </a:spcBef>
              </a:pPr>
              <a:r>
                <a:rPr lang="en-US" dirty="0"/>
                <a:t>Service</a:t>
              </a:r>
            </a:p>
          </p:txBody>
        </p:sp>
        <p:sp>
          <p:nvSpPr>
            <p:cNvPr id="102414" name="Text Box 11"/>
            <p:cNvSpPr txBox="1">
              <a:spLocks noChangeArrowheads="1"/>
            </p:cNvSpPr>
            <p:nvPr/>
          </p:nvSpPr>
          <p:spPr bwMode="auto">
            <a:xfrm>
              <a:off x="1920" y="2784"/>
              <a:ext cx="960" cy="359"/>
            </a:xfrm>
            <a:prstGeom prst="rect">
              <a:avLst/>
            </a:prstGeom>
            <a:solidFill>
              <a:srgbClr val="6699FF"/>
            </a:solidFill>
            <a:ln w="9525">
              <a:noFill/>
              <a:miter lim="800000"/>
              <a:headEnd/>
              <a:tailEnd/>
            </a:ln>
          </p:spPr>
          <p:txBody>
            <a:bodyPr>
              <a:spAutoFit/>
            </a:bodyPr>
            <a:lstStyle/>
            <a:p>
              <a:pPr algn="ctr">
                <a:spcBef>
                  <a:spcPct val="50000"/>
                </a:spcBef>
              </a:pPr>
              <a:r>
                <a:rPr lang="en-US" dirty="0"/>
                <a:t>Internal Service</a:t>
              </a:r>
            </a:p>
          </p:txBody>
        </p:sp>
        <p:sp>
          <p:nvSpPr>
            <p:cNvPr id="102415" name="Text Box 12"/>
            <p:cNvSpPr txBox="1">
              <a:spLocks noChangeArrowheads="1"/>
            </p:cNvSpPr>
            <p:nvPr/>
          </p:nvSpPr>
          <p:spPr bwMode="auto">
            <a:xfrm>
              <a:off x="2994" y="2586"/>
              <a:ext cx="960" cy="205"/>
            </a:xfrm>
            <a:prstGeom prst="rect">
              <a:avLst/>
            </a:prstGeom>
            <a:solidFill>
              <a:srgbClr val="6699FF"/>
            </a:solidFill>
            <a:ln w="9525">
              <a:noFill/>
              <a:miter lim="800000"/>
              <a:headEnd/>
              <a:tailEnd/>
            </a:ln>
          </p:spPr>
          <p:txBody>
            <a:bodyPr>
              <a:spAutoFit/>
            </a:bodyPr>
            <a:lstStyle/>
            <a:p>
              <a:pPr algn="ctr">
                <a:spcBef>
                  <a:spcPct val="50000"/>
                </a:spcBef>
              </a:pPr>
              <a:r>
                <a:rPr lang="en-US" dirty="0"/>
                <a:t>Website</a:t>
              </a:r>
            </a:p>
          </p:txBody>
        </p:sp>
        <p:sp>
          <p:nvSpPr>
            <p:cNvPr id="102416" name="Text Box 13"/>
            <p:cNvSpPr txBox="1">
              <a:spLocks noChangeArrowheads="1"/>
            </p:cNvSpPr>
            <p:nvPr/>
          </p:nvSpPr>
          <p:spPr bwMode="auto">
            <a:xfrm>
              <a:off x="816" y="2592"/>
              <a:ext cx="960" cy="205"/>
            </a:xfrm>
            <a:prstGeom prst="rect">
              <a:avLst/>
            </a:prstGeom>
            <a:solidFill>
              <a:srgbClr val="6699FF"/>
            </a:solidFill>
            <a:ln w="9525">
              <a:noFill/>
              <a:miter lim="800000"/>
              <a:headEnd/>
              <a:tailEnd/>
            </a:ln>
          </p:spPr>
          <p:txBody>
            <a:bodyPr>
              <a:spAutoFit/>
            </a:bodyPr>
            <a:lstStyle/>
            <a:p>
              <a:pPr algn="ctr">
                <a:spcBef>
                  <a:spcPct val="50000"/>
                </a:spcBef>
              </a:pPr>
              <a:r>
                <a:rPr lang="en-US" dirty="0"/>
                <a:t>Processes</a:t>
              </a:r>
            </a:p>
          </p:txBody>
        </p:sp>
      </p:grpSp>
      <p:sp>
        <p:nvSpPr>
          <p:cNvPr id="102406" name="Text Box 14"/>
          <p:cNvSpPr txBox="1">
            <a:spLocks noChangeArrowheads="1"/>
          </p:cNvSpPr>
          <p:nvPr/>
        </p:nvSpPr>
        <p:spPr bwMode="auto">
          <a:xfrm>
            <a:off x="6705600" y="4630738"/>
            <a:ext cx="2765425" cy="1211262"/>
          </a:xfrm>
          <a:prstGeom prst="rect">
            <a:avLst/>
          </a:prstGeom>
          <a:noFill/>
          <a:ln w="9525">
            <a:noFill/>
            <a:miter lim="800000"/>
            <a:headEnd/>
            <a:tailEnd/>
          </a:ln>
        </p:spPr>
        <p:txBody>
          <a:bodyPr lIns="101882" tIns="50941" rIns="101882" bIns="50941">
            <a:spAutoFit/>
          </a:bodyPr>
          <a:lstStyle/>
          <a:p>
            <a:pPr algn="ctr">
              <a:spcBef>
                <a:spcPct val="50000"/>
              </a:spcBef>
            </a:pPr>
            <a:r>
              <a:rPr lang="en-US" b="1" i="1" dirty="0">
                <a:solidFill>
                  <a:schemeClr val="bg1"/>
                </a:solidFill>
              </a:rPr>
              <a:t>As you can tell, branding involves a lot more than just marketing!</a:t>
            </a:r>
          </a:p>
        </p:txBody>
      </p:sp>
      <p:sp>
        <p:nvSpPr>
          <p:cNvPr id="102407" name="AutoShape 15"/>
          <p:cNvSpPr>
            <a:spLocks/>
          </p:cNvSpPr>
          <p:nvPr/>
        </p:nvSpPr>
        <p:spPr bwMode="auto">
          <a:xfrm>
            <a:off x="6096000" y="3581400"/>
            <a:ext cx="503238" cy="2849563"/>
          </a:xfrm>
          <a:prstGeom prst="rightBrace">
            <a:avLst>
              <a:gd name="adj1" fmla="val 45798"/>
              <a:gd name="adj2" fmla="val 50000"/>
            </a:avLst>
          </a:prstGeom>
          <a:noFill/>
          <a:ln w="9525">
            <a:solidFill>
              <a:schemeClr val="tx1"/>
            </a:solidFill>
            <a:round/>
            <a:headEnd/>
            <a:tailEnd/>
          </a:ln>
        </p:spPr>
        <p:txBody>
          <a:bodyPr wrap="none" lIns="101882" tIns="50941" rIns="101882" bIns="50941" anchor="ctr"/>
          <a:lstStyle/>
          <a:p>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10"/>
          <p:cNvSpPr>
            <a:spLocks noGrp="1" noChangeArrowheads="1"/>
          </p:cNvSpPr>
          <p:nvPr>
            <p:ph type="title"/>
          </p:nvPr>
        </p:nvSpPr>
        <p:spPr>
          <a:xfrm>
            <a:off x="2743200" y="533400"/>
            <a:ext cx="6789738" cy="950913"/>
          </a:xfrm>
        </p:spPr>
        <p:txBody>
          <a:bodyPr/>
          <a:lstStyle/>
          <a:p>
            <a:r>
              <a:rPr lang="en-US" dirty="0" smtClean="0"/>
              <a:t>Brand Hall of Fame</a:t>
            </a:r>
          </a:p>
        </p:txBody>
      </p:sp>
      <p:sp>
        <p:nvSpPr>
          <p:cNvPr id="104451" name="Footer Placeholder 3"/>
          <p:cNvSpPr>
            <a:spLocks noGrp="1"/>
          </p:cNvSpPr>
          <p:nvPr>
            <p:ph type="ftr" sz="quarter" idx="4294967295"/>
          </p:nvPr>
        </p:nvSpPr>
        <p:spPr bwMode="auto">
          <a:xfrm>
            <a:off x="0" y="7081838"/>
            <a:ext cx="3184525" cy="517525"/>
          </a:xfrm>
          <a:prstGeom prst="rect">
            <a:avLst/>
          </a:prstGeom>
          <a:noFill/>
          <a:ln>
            <a:miter lim="800000"/>
            <a:headEnd/>
            <a:tailEnd/>
          </a:ln>
        </p:spPr>
        <p:txBody>
          <a:bodyPr lIns="101882" tIns="50941" rIns="101882" bIns="50941"/>
          <a:lstStyle/>
          <a:p>
            <a:r>
              <a:rPr lang="en-US" dirty="0"/>
              <a:t>				</a:t>
            </a:r>
            <a:r>
              <a:rPr lang="en-US" dirty="0">
                <a:solidFill>
                  <a:srgbClr val="0070C0"/>
                </a:solidFill>
              </a:rPr>
              <a:t>.</a:t>
            </a:r>
          </a:p>
        </p:txBody>
      </p:sp>
      <p:pic>
        <p:nvPicPr>
          <p:cNvPr id="104452" name="Picture 2" descr="Coca-Cola">
            <a:hlinkClick r:id="rId2"/>
          </p:cNvPr>
          <p:cNvPicPr>
            <a:picLocks noChangeAspect="1" noChangeArrowheads="1"/>
          </p:cNvPicPr>
          <p:nvPr/>
        </p:nvPicPr>
        <p:blipFill>
          <a:blip r:embed="rId3"/>
          <a:srcRect/>
          <a:stretch>
            <a:fillRect/>
          </a:stretch>
        </p:blipFill>
        <p:spPr bwMode="auto">
          <a:xfrm>
            <a:off x="976313" y="1697038"/>
            <a:ext cx="1873250" cy="1930400"/>
          </a:xfrm>
          <a:prstGeom prst="rect">
            <a:avLst/>
          </a:prstGeom>
          <a:noFill/>
          <a:ln w="9525">
            <a:noFill/>
            <a:miter lim="800000"/>
            <a:headEnd/>
            <a:tailEnd/>
          </a:ln>
        </p:spPr>
      </p:pic>
      <p:pic>
        <p:nvPicPr>
          <p:cNvPr id="104453" name="Picture 3" descr="starbucks">
            <a:hlinkClick r:id="rId4"/>
          </p:cNvPr>
          <p:cNvPicPr>
            <a:picLocks noChangeAspect="1" noChangeArrowheads="1"/>
          </p:cNvPicPr>
          <p:nvPr/>
        </p:nvPicPr>
        <p:blipFill>
          <a:blip r:embed="rId5"/>
          <a:srcRect/>
          <a:stretch>
            <a:fillRect/>
          </a:stretch>
        </p:blipFill>
        <p:spPr bwMode="auto">
          <a:xfrm>
            <a:off x="4275138" y="4664075"/>
            <a:ext cx="1508125" cy="1554163"/>
          </a:xfrm>
          <a:prstGeom prst="rect">
            <a:avLst/>
          </a:prstGeom>
          <a:noFill/>
          <a:ln w="9525">
            <a:noFill/>
            <a:miter lim="800000"/>
            <a:headEnd/>
            <a:tailEnd/>
          </a:ln>
        </p:spPr>
      </p:pic>
      <p:pic>
        <p:nvPicPr>
          <p:cNvPr id="104454" name="Picture 4" descr="disney">
            <a:hlinkClick r:id="rId6"/>
          </p:cNvPr>
          <p:cNvPicPr>
            <a:picLocks noChangeAspect="1" noChangeArrowheads="1"/>
          </p:cNvPicPr>
          <p:nvPr/>
        </p:nvPicPr>
        <p:blipFill>
          <a:blip r:embed="rId7"/>
          <a:srcRect/>
          <a:stretch>
            <a:fillRect/>
          </a:stretch>
        </p:blipFill>
        <p:spPr bwMode="auto">
          <a:xfrm>
            <a:off x="3856038" y="2393950"/>
            <a:ext cx="2095500" cy="1060450"/>
          </a:xfrm>
          <a:prstGeom prst="rect">
            <a:avLst/>
          </a:prstGeom>
          <a:noFill/>
          <a:ln w="9525">
            <a:noFill/>
            <a:miter lim="800000"/>
            <a:headEnd/>
            <a:tailEnd/>
          </a:ln>
        </p:spPr>
      </p:pic>
      <p:pic>
        <p:nvPicPr>
          <p:cNvPr id="104455" name="Picture 5" descr="micky_ds">
            <a:hlinkClick r:id="rId8"/>
          </p:cNvPr>
          <p:cNvPicPr>
            <a:picLocks noChangeAspect="1" noChangeArrowheads="1"/>
          </p:cNvPicPr>
          <p:nvPr/>
        </p:nvPicPr>
        <p:blipFill>
          <a:blip r:embed="rId9"/>
          <a:srcRect/>
          <a:stretch>
            <a:fillRect/>
          </a:stretch>
        </p:blipFill>
        <p:spPr bwMode="auto">
          <a:xfrm>
            <a:off x="6873875" y="1641475"/>
            <a:ext cx="2430463" cy="1622425"/>
          </a:xfrm>
          <a:prstGeom prst="rect">
            <a:avLst/>
          </a:prstGeom>
          <a:noFill/>
          <a:ln w="9525">
            <a:noFill/>
            <a:miter lim="800000"/>
            <a:headEnd/>
            <a:tailEnd/>
          </a:ln>
        </p:spPr>
      </p:pic>
      <p:pic>
        <p:nvPicPr>
          <p:cNvPr id="104456" name="Picture 6" descr="Nordstrom">
            <a:hlinkClick r:id="rId10"/>
          </p:cNvPr>
          <p:cNvPicPr>
            <a:picLocks noChangeAspect="1" noChangeArrowheads="1"/>
          </p:cNvPicPr>
          <p:nvPr/>
        </p:nvPicPr>
        <p:blipFill>
          <a:blip r:embed="rId11"/>
          <a:srcRect/>
          <a:stretch>
            <a:fillRect/>
          </a:stretch>
        </p:blipFill>
        <p:spPr bwMode="auto">
          <a:xfrm>
            <a:off x="6789738" y="4232275"/>
            <a:ext cx="2627312" cy="647700"/>
          </a:xfrm>
          <a:prstGeom prst="rect">
            <a:avLst/>
          </a:prstGeom>
          <a:noFill/>
          <a:ln w="9525">
            <a:noFill/>
            <a:miter lim="800000"/>
            <a:headEnd/>
            <a:tailEnd/>
          </a:ln>
        </p:spPr>
      </p:pic>
      <p:pic>
        <p:nvPicPr>
          <p:cNvPr id="104457" name="Picture 7" descr="espn">
            <a:hlinkClick r:id="rId12"/>
          </p:cNvPr>
          <p:cNvPicPr>
            <a:picLocks noChangeAspect="1" noChangeArrowheads="1"/>
          </p:cNvPicPr>
          <p:nvPr/>
        </p:nvPicPr>
        <p:blipFill>
          <a:blip r:embed="rId13"/>
          <a:srcRect/>
          <a:stretch>
            <a:fillRect/>
          </a:stretch>
        </p:blipFill>
        <p:spPr bwMode="auto">
          <a:xfrm>
            <a:off x="334963" y="4144963"/>
            <a:ext cx="3101975" cy="798512"/>
          </a:xfrm>
          <a:prstGeom prst="rect">
            <a:avLst/>
          </a:prstGeom>
          <a:noFill/>
          <a:ln w="9525">
            <a:noFill/>
            <a:miter lim="800000"/>
            <a:headEnd/>
            <a:tailEnd/>
          </a:ln>
        </p:spPr>
      </p:pic>
      <p:pic>
        <p:nvPicPr>
          <p:cNvPr id="104458" name="Picture 8" descr="nike">
            <a:hlinkClick r:id="rId14"/>
          </p:cNvPr>
          <p:cNvPicPr>
            <a:picLocks noChangeAspect="1" noChangeArrowheads="1"/>
          </p:cNvPicPr>
          <p:nvPr/>
        </p:nvPicPr>
        <p:blipFill>
          <a:blip r:embed="rId15"/>
          <a:srcRect/>
          <a:stretch>
            <a:fillRect/>
          </a:stretch>
        </p:blipFill>
        <p:spPr bwMode="auto">
          <a:xfrm>
            <a:off x="7543800" y="5613400"/>
            <a:ext cx="1358900" cy="725488"/>
          </a:xfrm>
          <a:prstGeom prst="rect">
            <a:avLst/>
          </a:prstGeom>
          <a:noFill/>
          <a:ln w="9525">
            <a:noFill/>
            <a:miter lim="800000"/>
            <a:headEnd/>
            <a:tailEnd/>
          </a:ln>
        </p:spPr>
      </p:pic>
      <p:pic>
        <p:nvPicPr>
          <p:cNvPr id="104459" name="Picture 9" descr="Harley-Davidson">
            <a:hlinkClick r:id="rId16"/>
          </p:cNvPr>
          <p:cNvPicPr>
            <a:picLocks noChangeAspect="1" noChangeArrowheads="1"/>
          </p:cNvPicPr>
          <p:nvPr/>
        </p:nvPicPr>
        <p:blipFill>
          <a:blip r:embed="rId17"/>
          <a:srcRect/>
          <a:stretch>
            <a:fillRect/>
          </a:stretch>
        </p:blipFill>
        <p:spPr bwMode="auto">
          <a:xfrm>
            <a:off x="1089025" y="5440363"/>
            <a:ext cx="1760538" cy="14128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457200" y="1066800"/>
            <a:ext cx="9251950" cy="950913"/>
          </a:xfrm>
        </p:spPr>
        <p:txBody>
          <a:bodyPr/>
          <a:lstStyle/>
          <a:p>
            <a:r>
              <a:rPr lang="en-US" sz="5400" b="0" dirty="0" smtClean="0">
                <a:cs typeface="Tahoma" pitchFamily="34" charset="0"/>
              </a:rPr>
              <a:t>Benefits of Building a Brand</a:t>
            </a:r>
          </a:p>
        </p:txBody>
      </p:sp>
      <p:sp>
        <p:nvSpPr>
          <p:cNvPr id="106499" name="Rectangle 3"/>
          <p:cNvSpPr>
            <a:spLocks noGrp="1" noChangeArrowheads="1"/>
          </p:cNvSpPr>
          <p:nvPr>
            <p:ph idx="1"/>
          </p:nvPr>
        </p:nvSpPr>
        <p:spPr>
          <a:xfrm>
            <a:off x="533400" y="2133600"/>
            <a:ext cx="9051925" cy="3625850"/>
          </a:xfrm>
        </p:spPr>
        <p:txBody>
          <a:bodyPr/>
          <a:lstStyle/>
          <a:p>
            <a:pPr>
              <a:lnSpc>
                <a:spcPct val="90000"/>
              </a:lnSpc>
              <a:buFont typeface="Wingdings" pitchFamily="2" charset="2"/>
              <a:buChar char="Ø"/>
            </a:pPr>
            <a:r>
              <a:rPr lang="en-US" sz="2700" dirty="0" smtClean="0">
                <a:latin typeface="+mj-lt"/>
                <a:cs typeface="Tahoma" pitchFamily="34" charset="0"/>
              </a:rPr>
              <a:t>A brand builds an emotional bond with your members, as a strong brand is often a consumer’s sole reason for making a purchase; it differentiates one company from all the rest. </a:t>
            </a:r>
          </a:p>
          <a:p>
            <a:pPr>
              <a:lnSpc>
                <a:spcPct val="90000"/>
              </a:lnSpc>
              <a:buFont typeface="Wingdings" pitchFamily="2" charset="2"/>
              <a:buChar char="Ø"/>
            </a:pPr>
            <a:r>
              <a:rPr lang="en-US" sz="2700" dirty="0" smtClean="0">
                <a:latin typeface="+mj-lt"/>
                <a:cs typeface="Tahoma" pitchFamily="34" charset="0"/>
              </a:rPr>
              <a:t>A strong brand drives new customers to the business at the same time it keeps current members loyal.</a:t>
            </a:r>
          </a:p>
          <a:p>
            <a:pPr>
              <a:lnSpc>
                <a:spcPct val="90000"/>
              </a:lnSpc>
              <a:buFont typeface="Wingdings" pitchFamily="2" charset="2"/>
              <a:buChar char="Ø"/>
            </a:pPr>
            <a:r>
              <a:rPr lang="en-US" sz="2700" dirty="0" smtClean="0">
                <a:latin typeface="+mj-lt"/>
                <a:cs typeface="Tahoma" pitchFamily="34" charset="0"/>
              </a:rPr>
              <a:t>The brand helps attract high-value employees. The best talent expects to work with the best in the business. </a:t>
            </a:r>
          </a:p>
          <a:p>
            <a:pPr>
              <a:lnSpc>
                <a:spcPct val="90000"/>
              </a:lnSpc>
              <a:buFont typeface="Wingdings" pitchFamily="2" charset="2"/>
              <a:buChar char="Ø"/>
            </a:pPr>
            <a:r>
              <a:rPr lang="en-US" sz="2700" dirty="0" smtClean="0">
                <a:latin typeface="+mj-lt"/>
                <a:cs typeface="Tahoma" pitchFamily="34" charset="0"/>
              </a:rPr>
              <a:t>A successful brand helps strengthen the bottom line. </a:t>
            </a:r>
          </a:p>
        </p:txBody>
      </p:sp>
      <p:sp>
        <p:nvSpPr>
          <p:cNvPr id="106500" name="Footer Placeholder 4"/>
          <p:cNvSpPr>
            <a:spLocks noGrp="1"/>
          </p:cNvSpPr>
          <p:nvPr>
            <p:ph type="ftr" sz="quarter" idx="4294967295"/>
          </p:nvPr>
        </p:nvSpPr>
        <p:spPr bwMode="auto">
          <a:xfrm>
            <a:off x="0" y="7081838"/>
            <a:ext cx="3184525" cy="517525"/>
          </a:xfrm>
          <a:prstGeom prst="rect">
            <a:avLst/>
          </a:prstGeom>
          <a:noFill/>
          <a:ln>
            <a:miter lim="800000"/>
            <a:headEnd/>
            <a:tailEnd/>
          </a:ln>
        </p:spPr>
        <p:txBody>
          <a:bodyPr lIns="101882" tIns="50941" rIns="101882" bIns="50941"/>
          <a:lstStyle/>
          <a:p>
            <a:r>
              <a:rPr lang="en-US" dirty="0"/>
              <a:t>				</a:t>
            </a:r>
            <a:r>
              <a:rPr lang="en-US" dirty="0">
                <a:solidFill>
                  <a:srgbClr val="0070C0"/>
                </a:solidFill>
              </a:rPr>
              <a:t>.</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Footer Placeholder 4"/>
          <p:cNvSpPr>
            <a:spLocks noGrp="1"/>
          </p:cNvSpPr>
          <p:nvPr>
            <p:ph type="ftr" sz="quarter" idx="4294967295"/>
          </p:nvPr>
        </p:nvSpPr>
        <p:spPr bwMode="auto">
          <a:xfrm>
            <a:off x="0" y="7081838"/>
            <a:ext cx="3184525" cy="517525"/>
          </a:xfrm>
          <a:prstGeom prst="rect">
            <a:avLst/>
          </a:prstGeom>
          <a:noFill/>
          <a:ln>
            <a:miter lim="800000"/>
            <a:headEnd/>
            <a:tailEnd/>
          </a:ln>
        </p:spPr>
        <p:txBody>
          <a:bodyPr lIns="101882" tIns="50941" rIns="101882" bIns="50941"/>
          <a:lstStyle/>
          <a:p>
            <a:r>
              <a:rPr lang="en-US" dirty="0"/>
              <a:t>				</a:t>
            </a:r>
            <a:r>
              <a:rPr lang="en-US" dirty="0">
                <a:solidFill>
                  <a:srgbClr val="0070C0"/>
                </a:solidFill>
              </a:rPr>
              <a:t>.</a:t>
            </a:r>
          </a:p>
        </p:txBody>
      </p:sp>
      <p:pic>
        <p:nvPicPr>
          <p:cNvPr id="139268" name="Picture 37" descr="MCUL CUcorp Combo.jpg"/>
          <p:cNvPicPr>
            <a:picLocks noChangeAspect="1"/>
          </p:cNvPicPr>
          <p:nvPr/>
        </p:nvPicPr>
        <p:blipFill>
          <a:blip r:embed="rId2"/>
          <a:srcRect/>
          <a:stretch>
            <a:fillRect/>
          </a:stretch>
        </p:blipFill>
        <p:spPr bwMode="auto">
          <a:xfrm>
            <a:off x="6934200" y="7010400"/>
            <a:ext cx="2895600" cy="592138"/>
          </a:xfrm>
          <a:prstGeom prst="rect">
            <a:avLst/>
          </a:prstGeom>
          <a:noFill/>
          <a:ln w="9525">
            <a:noFill/>
            <a:miter lim="800000"/>
            <a:headEnd/>
            <a:tailEnd/>
          </a:ln>
        </p:spPr>
      </p:pic>
      <p:sp>
        <p:nvSpPr>
          <p:cNvPr id="5" name="Title 4"/>
          <p:cNvSpPr>
            <a:spLocks noGrp="1"/>
          </p:cNvSpPr>
          <p:nvPr>
            <p:ph type="ctrTitle"/>
          </p:nvPr>
        </p:nvSpPr>
        <p:spPr>
          <a:xfrm>
            <a:off x="381000" y="2286000"/>
            <a:ext cx="9401176" cy="690563"/>
          </a:xfrm>
        </p:spPr>
        <p:txBody>
          <a:bodyPr/>
          <a:lstStyle/>
          <a:p>
            <a:r>
              <a:rPr lang="en-US" b="0" dirty="0" smtClean="0">
                <a:cs typeface="Tahoma" pitchFamily="34" charset="0"/>
              </a:rPr>
              <a:t>2. Who are Board Members? </a:t>
            </a:r>
            <a:endParaRPr lang="en-US" dirty="0"/>
          </a:p>
        </p:txBody>
      </p:sp>
      <p:sp>
        <p:nvSpPr>
          <p:cNvPr id="6" name="Rectangle 5"/>
          <p:cNvSpPr/>
          <p:nvPr/>
        </p:nvSpPr>
        <p:spPr>
          <a:xfrm>
            <a:off x="457200" y="3352800"/>
            <a:ext cx="9067800" cy="2893100"/>
          </a:xfrm>
          <a:prstGeom prst="rect">
            <a:avLst/>
          </a:prstGeom>
        </p:spPr>
        <p:txBody>
          <a:bodyPr wrap="square">
            <a:spAutoFit/>
          </a:bodyPr>
          <a:lstStyle/>
          <a:p>
            <a:pPr lvl="0"/>
            <a:endParaRPr lang="en-US" dirty="0" smtClean="0">
              <a:latin typeface="+mj-lt"/>
            </a:endParaRPr>
          </a:p>
          <a:p>
            <a:pPr marL="288925" indent="-288925" eaLnBrk="0" hangingPunct="0">
              <a:buFont typeface="Wingdings" pitchFamily="2" charset="2"/>
              <a:buChar char="Ø"/>
            </a:pPr>
            <a:r>
              <a:rPr lang="en-US" sz="2800" dirty="0" smtClean="0">
                <a:latin typeface="+mj-lt"/>
                <a:ea typeface="Calibri" pitchFamily="34" charset="0"/>
                <a:cs typeface="Times New Roman" pitchFamily="18" charset="0"/>
              </a:rPr>
              <a:t>Volunteer Board Members have been a pillar of the Credit Union movement for 100 years. </a:t>
            </a:r>
          </a:p>
          <a:p>
            <a:pPr marL="288925" indent="-288925" eaLnBrk="0" hangingPunct="0">
              <a:buFont typeface="Wingdings" pitchFamily="2" charset="2"/>
              <a:buChar char="Ø"/>
            </a:pPr>
            <a:r>
              <a:rPr lang="en-US" sz="2800" dirty="0" smtClean="0">
                <a:latin typeface="+mj-lt"/>
                <a:cs typeface="Times New Roman" pitchFamily="18" charset="0"/>
              </a:rPr>
              <a:t>M</a:t>
            </a:r>
            <a:r>
              <a:rPr lang="en-US" sz="2800" dirty="0" smtClean="0">
                <a:latin typeface="+mj-lt"/>
                <a:ea typeface="Calibri" pitchFamily="34" charset="0"/>
                <a:cs typeface="Times New Roman" pitchFamily="18" charset="0"/>
              </a:rPr>
              <a:t>ore than 61 Million Americans donated their time last year. (U.S. Bureau of Labor) </a:t>
            </a:r>
          </a:p>
          <a:p>
            <a:pPr eaLnBrk="0" hangingPunct="0">
              <a:buFont typeface="Wingdings" pitchFamily="2" charset="2"/>
              <a:buChar char="Ø"/>
            </a:pPr>
            <a:r>
              <a:rPr lang="en-US" sz="2800" dirty="0" smtClean="0">
                <a:latin typeface="+mj-lt"/>
                <a:ea typeface="Calibri" pitchFamily="34" charset="0"/>
                <a:cs typeface="Times New Roman" pitchFamily="18" charset="0"/>
              </a:rPr>
              <a:t>This totaled 8.1 Billion Volunteer Hours.  </a:t>
            </a:r>
          </a:p>
          <a:p>
            <a:pPr lvl="0" eaLnBrk="0" hangingPunct="0"/>
            <a:endParaRPr lang="en-US" sz="2400" dirty="0" smtClean="0">
              <a:latin typeface="Calibri" pitchFamily="34" charset="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914400" y="990600"/>
            <a:ext cx="6789738" cy="950913"/>
          </a:xfrm>
        </p:spPr>
        <p:txBody>
          <a:bodyPr/>
          <a:lstStyle/>
          <a:p>
            <a:r>
              <a:rPr lang="en-US" sz="5400" b="0" dirty="0" smtClean="0">
                <a:latin typeface="Tahoma" pitchFamily="34" charset="0"/>
                <a:cs typeface="Tahoma" pitchFamily="34" charset="0"/>
              </a:rPr>
              <a:t>Agenda </a:t>
            </a:r>
          </a:p>
        </p:txBody>
      </p:sp>
      <p:sp>
        <p:nvSpPr>
          <p:cNvPr id="20483" name="Content Placeholder 2"/>
          <p:cNvSpPr>
            <a:spLocks noGrp="1"/>
          </p:cNvSpPr>
          <p:nvPr>
            <p:ph idx="1"/>
          </p:nvPr>
        </p:nvSpPr>
        <p:spPr>
          <a:xfrm>
            <a:off x="762000" y="2286000"/>
            <a:ext cx="10058400" cy="3625850"/>
          </a:xfrm>
        </p:spPr>
        <p:txBody>
          <a:bodyPr/>
          <a:lstStyle/>
          <a:p>
            <a:pPr marL="514350" indent="-514350">
              <a:buFontTx/>
              <a:buAutoNum type="arabicPeriod"/>
            </a:pPr>
            <a:r>
              <a:rPr lang="en-US" dirty="0" smtClean="0">
                <a:latin typeface="Tahoma" pitchFamily="34" charset="0"/>
                <a:cs typeface="Tahoma" pitchFamily="34" charset="0"/>
              </a:rPr>
              <a:t>Environmental Scan</a:t>
            </a:r>
          </a:p>
          <a:p>
            <a:pPr marL="514350" indent="-514350">
              <a:buFontTx/>
              <a:buAutoNum type="arabicPeriod"/>
            </a:pPr>
            <a:r>
              <a:rPr lang="en-US" dirty="0" smtClean="0">
                <a:latin typeface="Tahoma" pitchFamily="34" charset="0"/>
                <a:cs typeface="Tahoma" pitchFamily="34" charset="0"/>
              </a:rPr>
              <a:t>Who are Board Members?</a:t>
            </a:r>
          </a:p>
          <a:p>
            <a:pPr marL="514350" indent="-514350">
              <a:buFontTx/>
              <a:buAutoNum type="arabicPeriod"/>
            </a:pPr>
            <a:r>
              <a:rPr lang="en-US" dirty="0" smtClean="0">
                <a:latin typeface="Tahoma" pitchFamily="34" charset="0"/>
                <a:cs typeface="Tahoma" pitchFamily="34" charset="0"/>
              </a:rPr>
              <a:t>Board Job Description</a:t>
            </a:r>
          </a:p>
          <a:p>
            <a:pPr marL="514350" indent="-514350">
              <a:buFontTx/>
              <a:buAutoNum type="arabicPeriod"/>
            </a:pPr>
            <a:r>
              <a:rPr lang="en-US" dirty="0" smtClean="0">
                <a:latin typeface="Tahoma" pitchFamily="34" charset="0"/>
                <a:cs typeface="Tahoma" pitchFamily="34" charset="0"/>
              </a:rPr>
              <a:t>Key Performance Indicators for 2010</a:t>
            </a:r>
          </a:p>
          <a:p>
            <a:pPr marL="514350" indent="-514350">
              <a:buFontTx/>
              <a:buAutoNum type="arabicPeriod"/>
            </a:pPr>
            <a:r>
              <a:rPr lang="en-US" dirty="0" smtClean="0">
                <a:latin typeface="Tahoma" pitchFamily="34" charset="0"/>
                <a:cs typeface="Tahoma" pitchFamily="34" charset="0"/>
              </a:rPr>
              <a:t>Enhancing Board Satisfaction</a:t>
            </a:r>
          </a:p>
          <a:p>
            <a:pPr marL="514350" indent="-514350">
              <a:buNone/>
            </a:pPr>
            <a:r>
              <a:rPr lang="en-US" dirty="0" smtClean="0">
                <a:latin typeface="Tahoma" pitchFamily="34" charset="0"/>
                <a:cs typeface="Tahoma" pitchFamily="34" charset="0"/>
              </a:rPr>
              <a:t>6.	Better Board Governance</a:t>
            </a:r>
          </a:p>
        </p:txBody>
      </p:sp>
      <p:pic>
        <p:nvPicPr>
          <p:cNvPr id="20484" name="Picture 7" descr="C:\Program Files\Microsoft Office\MEDIA\CAGCAT10\j0301252.wmf"/>
          <p:cNvPicPr>
            <a:picLocks noChangeAspect="1" noChangeArrowheads="1"/>
          </p:cNvPicPr>
          <p:nvPr/>
        </p:nvPicPr>
        <p:blipFill>
          <a:blip r:embed="rId2"/>
          <a:srcRect/>
          <a:stretch>
            <a:fillRect/>
          </a:stretch>
        </p:blipFill>
        <p:spPr bwMode="auto">
          <a:xfrm>
            <a:off x="7467600" y="685800"/>
            <a:ext cx="1830388" cy="1565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Footer Placeholder 4"/>
          <p:cNvSpPr>
            <a:spLocks noGrp="1"/>
          </p:cNvSpPr>
          <p:nvPr>
            <p:ph type="ftr" sz="quarter" idx="4294967295"/>
          </p:nvPr>
        </p:nvSpPr>
        <p:spPr bwMode="auto">
          <a:xfrm>
            <a:off x="0" y="7081838"/>
            <a:ext cx="3184525" cy="517525"/>
          </a:xfrm>
          <a:prstGeom prst="rect">
            <a:avLst/>
          </a:prstGeom>
          <a:noFill/>
          <a:ln>
            <a:miter lim="800000"/>
            <a:headEnd/>
            <a:tailEnd/>
          </a:ln>
        </p:spPr>
        <p:txBody>
          <a:bodyPr lIns="101882" tIns="50941" rIns="101882" bIns="50941"/>
          <a:lstStyle/>
          <a:p>
            <a:r>
              <a:rPr lang="en-US" dirty="0"/>
              <a:t>				</a:t>
            </a:r>
            <a:r>
              <a:rPr lang="en-US" dirty="0">
                <a:solidFill>
                  <a:srgbClr val="0070C0"/>
                </a:solidFill>
              </a:rPr>
              <a:t>.</a:t>
            </a:r>
          </a:p>
        </p:txBody>
      </p:sp>
      <p:pic>
        <p:nvPicPr>
          <p:cNvPr id="139268" name="Picture 37" descr="MCUL CUcorp Combo.jpg"/>
          <p:cNvPicPr>
            <a:picLocks noChangeAspect="1"/>
          </p:cNvPicPr>
          <p:nvPr/>
        </p:nvPicPr>
        <p:blipFill>
          <a:blip r:embed="rId2"/>
          <a:srcRect/>
          <a:stretch>
            <a:fillRect/>
          </a:stretch>
        </p:blipFill>
        <p:spPr bwMode="auto">
          <a:xfrm>
            <a:off x="6934200" y="7010400"/>
            <a:ext cx="2895600" cy="592138"/>
          </a:xfrm>
          <a:prstGeom prst="rect">
            <a:avLst/>
          </a:prstGeom>
          <a:noFill/>
          <a:ln w="9525">
            <a:noFill/>
            <a:miter lim="800000"/>
            <a:headEnd/>
            <a:tailEnd/>
          </a:ln>
        </p:spPr>
      </p:pic>
      <p:sp>
        <p:nvSpPr>
          <p:cNvPr id="5" name="Title 4"/>
          <p:cNvSpPr>
            <a:spLocks noGrp="1"/>
          </p:cNvSpPr>
          <p:nvPr>
            <p:ph type="ctrTitle"/>
          </p:nvPr>
        </p:nvSpPr>
        <p:spPr>
          <a:xfrm>
            <a:off x="381000" y="2286000"/>
            <a:ext cx="9401176" cy="690563"/>
          </a:xfrm>
        </p:spPr>
        <p:txBody>
          <a:bodyPr/>
          <a:lstStyle/>
          <a:p>
            <a:r>
              <a:rPr lang="en-US" b="0" dirty="0" smtClean="0">
                <a:cs typeface="Tahoma" pitchFamily="34" charset="0"/>
              </a:rPr>
              <a:t>2. Who are Board Members? </a:t>
            </a:r>
            <a:endParaRPr lang="en-US" dirty="0"/>
          </a:p>
        </p:txBody>
      </p:sp>
      <p:sp>
        <p:nvSpPr>
          <p:cNvPr id="6" name="Rectangle 5"/>
          <p:cNvSpPr/>
          <p:nvPr/>
        </p:nvSpPr>
        <p:spPr>
          <a:xfrm>
            <a:off x="457200" y="3352800"/>
            <a:ext cx="9067800" cy="2523768"/>
          </a:xfrm>
          <a:prstGeom prst="rect">
            <a:avLst/>
          </a:prstGeom>
        </p:spPr>
        <p:txBody>
          <a:bodyPr wrap="square">
            <a:spAutoFit/>
          </a:bodyPr>
          <a:lstStyle/>
          <a:p>
            <a:pPr lvl="0"/>
            <a:endParaRPr lang="en-US" dirty="0" smtClean="0">
              <a:latin typeface="+mj-lt"/>
            </a:endParaRPr>
          </a:p>
          <a:p>
            <a:pPr marL="288925" lvl="0" indent="-288925" eaLnBrk="0" hangingPunct="0">
              <a:buFont typeface="Wingdings" pitchFamily="2" charset="2"/>
              <a:buChar char="Ø"/>
            </a:pPr>
            <a:r>
              <a:rPr lang="en-US" sz="2800" dirty="0" smtClean="0">
                <a:latin typeface="+mj-lt"/>
                <a:ea typeface="Calibri" pitchFamily="34" charset="0"/>
                <a:cs typeface="Times New Roman" pitchFamily="18" charset="0"/>
              </a:rPr>
              <a:t>Michigan and the Midwest region led the country in Volunteer rate at 31.1% of all adults.  Congratulations!</a:t>
            </a:r>
          </a:p>
          <a:p>
            <a:pPr marL="228600" lvl="0" indent="-228600" eaLnBrk="0" hangingPunct="0">
              <a:buFont typeface="Wingdings" pitchFamily="2" charset="2"/>
              <a:buChar char="Ø"/>
            </a:pPr>
            <a:endParaRPr lang="en-US" sz="2800" dirty="0" smtClean="0">
              <a:latin typeface="+mj-lt"/>
              <a:ea typeface="Calibri" pitchFamily="34" charset="0"/>
              <a:cs typeface="Times New Roman" pitchFamily="18" charset="0"/>
            </a:endParaRPr>
          </a:p>
          <a:p>
            <a:pPr marL="228600" lvl="0" indent="-228600" eaLnBrk="0" hangingPunct="0">
              <a:buFont typeface="Wingdings" pitchFamily="2" charset="2"/>
              <a:buChar char="Ø"/>
            </a:pPr>
            <a:r>
              <a:rPr lang="en-US" sz="2800" dirty="0" smtClean="0">
                <a:latin typeface="+mj-lt"/>
                <a:ea typeface="Calibri" pitchFamily="34" charset="0"/>
                <a:cs typeface="Times New Roman" pitchFamily="18" charset="0"/>
              </a:rPr>
              <a:t>There are 107,501 Volunteers serving at Credit Unions as Board and Committee Members.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Footer Placeholder 4"/>
          <p:cNvSpPr>
            <a:spLocks noGrp="1"/>
          </p:cNvSpPr>
          <p:nvPr>
            <p:ph type="ftr" sz="quarter" idx="4294967295"/>
          </p:nvPr>
        </p:nvSpPr>
        <p:spPr bwMode="auto">
          <a:xfrm>
            <a:off x="0" y="7081838"/>
            <a:ext cx="3184525" cy="517525"/>
          </a:xfrm>
          <a:prstGeom prst="rect">
            <a:avLst/>
          </a:prstGeom>
          <a:noFill/>
          <a:ln>
            <a:miter lim="800000"/>
            <a:headEnd/>
            <a:tailEnd/>
          </a:ln>
        </p:spPr>
        <p:txBody>
          <a:bodyPr lIns="101882" tIns="50941" rIns="101882" bIns="50941"/>
          <a:lstStyle/>
          <a:p>
            <a:r>
              <a:rPr lang="en-US" dirty="0"/>
              <a:t>				</a:t>
            </a:r>
            <a:r>
              <a:rPr lang="en-US" dirty="0">
                <a:solidFill>
                  <a:srgbClr val="0070C0"/>
                </a:solidFill>
              </a:rPr>
              <a:t>.</a:t>
            </a:r>
          </a:p>
        </p:txBody>
      </p:sp>
      <p:pic>
        <p:nvPicPr>
          <p:cNvPr id="139268" name="Picture 37" descr="MCUL CUcorp Combo.jpg"/>
          <p:cNvPicPr>
            <a:picLocks noChangeAspect="1"/>
          </p:cNvPicPr>
          <p:nvPr/>
        </p:nvPicPr>
        <p:blipFill>
          <a:blip r:embed="rId2"/>
          <a:srcRect/>
          <a:stretch>
            <a:fillRect/>
          </a:stretch>
        </p:blipFill>
        <p:spPr bwMode="auto">
          <a:xfrm>
            <a:off x="6934200" y="7010400"/>
            <a:ext cx="2895600" cy="592138"/>
          </a:xfrm>
          <a:prstGeom prst="rect">
            <a:avLst/>
          </a:prstGeom>
          <a:noFill/>
          <a:ln w="9525">
            <a:noFill/>
            <a:miter lim="800000"/>
            <a:headEnd/>
            <a:tailEnd/>
          </a:ln>
        </p:spPr>
      </p:pic>
      <p:sp>
        <p:nvSpPr>
          <p:cNvPr id="5" name="Title 4"/>
          <p:cNvSpPr>
            <a:spLocks noGrp="1"/>
          </p:cNvSpPr>
          <p:nvPr>
            <p:ph type="ctrTitle"/>
          </p:nvPr>
        </p:nvSpPr>
        <p:spPr>
          <a:xfrm>
            <a:off x="381000" y="2286000"/>
            <a:ext cx="9401176" cy="690563"/>
          </a:xfrm>
        </p:spPr>
        <p:txBody>
          <a:bodyPr/>
          <a:lstStyle/>
          <a:p>
            <a:r>
              <a:rPr lang="en-US" b="0" dirty="0" smtClean="0">
                <a:cs typeface="Tahoma" pitchFamily="34" charset="0"/>
              </a:rPr>
              <a:t>2. Who are Board Members? </a:t>
            </a:r>
            <a:endParaRPr lang="en-US" dirty="0"/>
          </a:p>
        </p:txBody>
      </p:sp>
      <p:sp>
        <p:nvSpPr>
          <p:cNvPr id="192513" name="Rectangle 1"/>
          <p:cNvSpPr>
            <a:spLocks noChangeArrowheads="1"/>
          </p:cNvSpPr>
          <p:nvPr/>
        </p:nvSpPr>
        <p:spPr bwMode="auto">
          <a:xfrm>
            <a:off x="228600" y="3276600"/>
            <a:ext cx="92964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8925" marR="0" lvl="0" indent="-288925" algn="l" defTabSz="914400" rtl="0" eaLnBrk="1" fontAlgn="base" latinLnBrk="0" hangingPunct="1">
              <a:lnSpc>
                <a:spcPct val="100000"/>
              </a:lnSpc>
              <a:spcBef>
                <a:spcPct val="0"/>
              </a:spcBef>
              <a:spcAft>
                <a:spcPct val="0"/>
              </a:spcAft>
              <a:buClrTx/>
              <a:buSzTx/>
              <a:buFont typeface="Wingdings" pitchFamily="2" charset="2"/>
              <a:buChar char="Ø"/>
              <a:tabLst/>
            </a:pPr>
            <a:r>
              <a:rPr kumimoji="0" lang="en-US" sz="2800" b="0" i="0" u="none" strike="noStrike" cap="none" normalizeH="0" baseline="0" dirty="0" smtClean="0">
                <a:ln>
                  <a:noFill/>
                </a:ln>
                <a:solidFill>
                  <a:schemeClr val="tx1"/>
                </a:solidFill>
                <a:effectLst/>
                <a:latin typeface="+mj-lt"/>
                <a:ea typeface="Calibri" pitchFamily="34" charset="0"/>
                <a:cs typeface="Times New Roman" pitchFamily="18" charset="0"/>
              </a:rPr>
              <a:t>Who are </a:t>
            </a:r>
            <a:r>
              <a:rPr lang="en-US" sz="2800" dirty="0" smtClean="0">
                <a:latin typeface="+mj-lt"/>
                <a:ea typeface="Calibri" pitchFamily="34" charset="0"/>
                <a:cs typeface="Times New Roman" pitchFamily="18" charset="0"/>
              </a:rPr>
              <a:t>you</a:t>
            </a:r>
            <a:r>
              <a:rPr kumimoji="0" lang="en-US" sz="2800" b="0" i="0" u="none" strike="noStrike" cap="none" normalizeH="0" baseline="0" dirty="0" smtClean="0">
                <a:ln>
                  <a:noFill/>
                </a:ln>
                <a:solidFill>
                  <a:schemeClr val="tx1"/>
                </a:solidFill>
                <a:effectLst/>
                <a:latin typeface="+mj-lt"/>
                <a:ea typeface="Calibri" pitchFamily="34" charset="0"/>
                <a:cs typeface="Times New Roman" pitchFamily="18" charset="0"/>
              </a:rPr>
              <a:t> amazing people?</a:t>
            </a:r>
          </a:p>
          <a:p>
            <a:pPr marL="288925" marR="0" lvl="0" indent="-288925" algn="l" defTabSz="914400" rtl="0" eaLnBrk="1" fontAlgn="base" latinLnBrk="0" hangingPunct="1">
              <a:lnSpc>
                <a:spcPct val="100000"/>
              </a:lnSpc>
              <a:spcBef>
                <a:spcPct val="0"/>
              </a:spcBef>
              <a:spcAft>
                <a:spcPct val="0"/>
              </a:spcAft>
              <a:buClrTx/>
              <a:buSzTx/>
              <a:tabLst/>
            </a:pPr>
            <a:r>
              <a:rPr kumimoji="0" lang="en-US" sz="2800" b="0" i="0" u="none" strike="noStrike" cap="none" normalizeH="0" baseline="0" dirty="0" smtClean="0">
                <a:ln>
                  <a:noFill/>
                </a:ln>
                <a:solidFill>
                  <a:schemeClr val="tx1"/>
                </a:solidFill>
                <a:effectLst/>
                <a:latin typeface="+mj-lt"/>
                <a:ea typeface="Calibri" pitchFamily="34" charset="0"/>
                <a:cs typeface="Times New Roman" pitchFamily="18" charset="0"/>
              </a:rPr>
              <a:t>  </a:t>
            </a:r>
          </a:p>
          <a:p>
            <a:pPr marL="288925" marR="0" lvl="0" indent="-288925" algn="l" defTabSz="914400" rtl="0" eaLnBrk="1" fontAlgn="base" latinLnBrk="0" hangingPunct="1">
              <a:lnSpc>
                <a:spcPct val="100000"/>
              </a:lnSpc>
              <a:spcBef>
                <a:spcPct val="0"/>
              </a:spcBef>
              <a:spcAft>
                <a:spcPct val="0"/>
              </a:spcAft>
              <a:buClrTx/>
              <a:buSzTx/>
              <a:buFont typeface="Wingdings" pitchFamily="2" charset="2"/>
              <a:buChar char="Ø"/>
              <a:tabLst/>
            </a:pPr>
            <a:r>
              <a:rPr kumimoji="0" lang="en-US" sz="2800" b="0" i="0" u="none" strike="noStrike" cap="none" normalizeH="0" baseline="0" dirty="0" smtClean="0">
                <a:ln>
                  <a:noFill/>
                </a:ln>
                <a:solidFill>
                  <a:schemeClr val="tx1"/>
                </a:solidFill>
                <a:effectLst/>
                <a:latin typeface="+mj-lt"/>
                <a:ea typeface="Calibri" pitchFamily="34" charset="0"/>
                <a:cs typeface="Times New Roman" pitchFamily="18" charset="0"/>
              </a:rPr>
              <a:t>I commend you for giving of your time.</a:t>
            </a:r>
          </a:p>
          <a:p>
            <a:pPr marL="288925" marR="0" lvl="0" indent="-288925" algn="l" defTabSz="914400" rtl="0" eaLnBrk="1" fontAlgn="base" latinLnBrk="0" hangingPunct="1">
              <a:lnSpc>
                <a:spcPct val="100000"/>
              </a:lnSpc>
              <a:spcBef>
                <a:spcPct val="0"/>
              </a:spcBef>
              <a:spcAft>
                <a:spcPct val="0"/>
              </a:spcAft>
              <a:buClrTx/>
              <a:buSzTx/>
              <a:buFont typeface="Wingdings" pitchFamily="2" charset="2"/>
              <a:buChar char="Ø"/>
              <a:tabLst/>
            </a:pPr>
            <a:endParaRPr kumimoji="0" lang="en-US" sz="2800" b="0" i="0" u="none" strike="noStrike" cap="none" normalizeH="0" baseline="0" dirty="0" smtClean="0">
              <a:ln>
                <a:noFill/>
              </a:ln>
              <a:solidFill>
                <a:schemeClr val="tx1"/>
              </a:solidFill>
              <a:effectLst/>
              <a:latin typeface="+mj-lt"/>
              <a:ea typeface="Calibri" pitchFamily="34" charset="0"/>
              <a:cs typeface="Times New Roman" pitchFamily="18" charset="0"/>
            </a:endParaRPr>
          </a:p>
          <a:p>
            <a:pPr marL="288925" marR="0" lvl="0" indent="-288925" algn="l" defTabSz="914400" rtl="0" eaLnBrk="1" fontAlgn="base" latinLnBrk="0" hangingPunct="1">
              <a:lnSpc>
                <a:spcPct val="100000"/>
              </a:lnSpc>
              <a:spcBef>
                <a:spcPct val="0"/>
              </a:spcBef>
              <a:spcAft>
                <a:spcPct val="0"/>
              </a:spcAft>
              <a:buClrTx/>
              <a:buSzTx/>
              <a:buFont typeface="Wingdings" pitchFamily="2" charset="2"/>
              <a:buChar char="Ø"/>
              <a:tabLst/>
            </a:pPr>
            <a:r>
              <a:rPr lang="en-US" sz="2800" dirty="0" smtClean="0">
                <a:latin typeface="+mj-lt"/>
                <a:ea typeface="Calibri" pitchFamily="34" charset="0"/>
                <a:cs typeface="Times New Roman" pitchFamily="18" charset="0"/>
              </a:rPr>
              <a:t>You</a:t>
            </a:r>
            <a:r>
              <a:rPr kumimoji="0" lang="en-US" sz="2800" b="0" i="0" u="none" strike="noStrike" cap="none" normalizeH="0" baseline="0" dirty="0" smtClean="0">
                <a:ln>
                  <a:noFill/>
                </a:ln>
                <a:solidFill>
                  <a:schemeClr val="tx1"/>
                </a:solidFill>
                <a:effectLst/>
                <a:latin typeface="+mj-lt"/>
                <a:ea typeface="Calibri" pitchFamily="34" charset="0"/>
                <a:cs typeface="Times New Roman" pitchFamily="18" charset="0"/>
              </a:rPr>
              <a:t> build your communities and improve lives.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Footer Placeholder 4"/>
          <p:cNvSpPr>
            <a:spLocks noGrp="1"/>
          </p:cNvSpPr>
          <p:nvPr>
            <p:ph type="ftr" sz="quarter" idx="4294967295"/>
          </p:nvPr>
        </p:nvSpPr>
        <p:spPr bwMode="auto">
          <a:xfrm>
            <a:off x="0" y="7081838"/>
            <a:ext cx="3184525" cy="517525"/>
          </a:xfrm>
          <a:prstGeom prst="rect">
            <a:avLst/>
          </a:prstGeom>
          <a:noFill/>
          <a:ln>
            <a:miter lim="800000"/>
            <a:headEnd/>
            <a:tailEnd/>
          </a:ln>
        </p:spPr>
        <p:txBody>
          <a:bodyPr lIns="101882" tIns="50941" rIns="101882" bIns="50941"/>
          <a:lstStyle/>
          <a:p>
            <a:r>
              <a:rPr lang="en-US" dirty="0"/>
              <a:t>				</a:t>
            </a:r>
            <a:r>
              <a:rPr lang="en-US" dirty="0">
                <a:solidFill>
                  <a:srgbClr val="0070C0"/>
                </a:solidFill>
              </a:rPr>
              <a:t>.</a:t>
            </a:r>
          </a:p>
        </p:txBody>
      </p:sp>
      <p:pic>
        <p:nvPicPr>
          <p:cNvPr id="139268" name="Picture 37" descr="MCUL CUcorp Combo.jpg"/>
          <p:cNvPicPr>
            <a:picLocks noChangeAspect="1"/>
          </p:cNvPicPr>
          <p:nvPr/>
        </p:nvPicPr>
        <p:blipFill>
          <a:blip r:embed="rId2"/>
          <a:srcRect/>
          <a:stretch>
            <a:fillRect/>
          </a:stretch>
        </p:blipFill>
        <p:spPr bwMode="auto">
          <a:xfrm>
            <a:off x="6934200" y="7010400"/>
            <a:ext cx="2895600" cy="592138"/>
          </a:xfrm>
          <a:prstGeom prst="rect">
            <a:avLst/>
          </a:prstGeom>
          <a:noFill/>
          <a:ln w="9525">
            <a:noFill/>
            <a:miter lim="800000"/>
            <a:headEnd/>
            <a:tailEnd/>
          </a:ln>
        </p:spPr>
      </p:pic>
      <p:sp>
        <p:nvSpPr>
          <p:cNvPr id="5" name="Title 4"/>
          <p:cNvSpPr>
            <a:spLocks noGrp="1"/>
          </p:cNvSpPr>
          <p:nvPr>
            <p:ph type="ctrTitle"/>
          </p:nvPr>
        </p:nvSpPr>
        <p:spPr>
          <a:xfrm>
            <a:off x="381000" y="2286000"/>
            <a:ext cx="9401176" cy="690563"/>
          </a:xfrm>
        </p:spPr>
        <p:txBody>
          <a:bodyPr/>
          <a:lstStyle/>
          <a:p>
            <a:r>
              <a:rPr lang="en-US" b="0" dirty="0" smtClean="0">
                <a:cs typeface="Tahoma" pitchFamily="34" charset="0"/>
              </a:rPr>
              <a:t>2. Who are Board Members? </a:t>
            </a:r>
            <a:endParaRPr lang="en-US" dirty="0"/>
          </a:p>
        </p:txBody>
      </p:sp>
      <p:sp>
        <p:nvSpPr>
          <p:cNvPr id="192513" name="Rectangle 1"/>
          <p:cNvSpPr>
            <a:spLocks noChangeArrowheads="1"/>
          </p:cNvSpPr>
          <p:nvPr/>
        </p:nvSpPr>
        <p:spPr bwMode="auto">
          <a:xfrm>
            <a:off x="228600" y="3124200"/>
            <a:ext cx="9296400"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8925" marR="0" lvl="0" indent="-288925" algn="l" defTabSz="914400" rtl="0" eaLnBrk="1" fontAlgn="base" latinLnBrk="0" hangingPunct="1">
              <a:lnSpc>
                <a:spcPct val="100000"/>
              </a:lnSpc>
              <a:spcBef>
                <a:spcPct val="0"/>
              </a:spcBef>
              <a:spcAft>
                <a:spcPct val="0"/>
              </a:spcAft>
              <a:buClrTx/>
              <a:buSzTx/>
              <a:buFont typeface="Wingdings" pitchFamily="2" charset="2"/>
              <a:buChar char="Ø"/>
              <a:tabLst/>
            </a:pPr>
            <a:r>
              <a:rPr kumimoji="0" lang="en-US" sz="2800" b="0" i="0" u="none" strike="noStrike" cap="none" normalizeH="0" baseline="0" dirty="0" smtClean="0">
                <a:ln>
                  <a:noFill/>
                </a:ln>
                <a:solidFill>
                  <a:schemeClr val="tx1"/>
                </a:solidFill>
                <a:effectLst/>
                <a:latin typeface="+mj-lt"/>
                <a:ea typeface="Calibri" pitchFamily="34" charset="0"/>
                <a:cs typeface="Times New Roman" pitchFamily="18" charset="0"/>
              </a:rPr>
              <a:t>You are</a:t>
            </a:r>
            <a:r>
              <a:rPr kumimoji="0" lang="en-US" sz="2800" b="0" i="0" u="none" strike="noStrike" cap="none" normalizeH="0" dirty="0" smtClean="0">
                <a:ln>
                  <a:noFill/>
                </a:ln>
                <a:solidFill>
                  <a:schemeClr val="tx1"/>
                </a:solidFill>
                <a:effectLst/>
                <a:latin typeface="+mj-lt"/>
                <a:ea typeface="Calibri" pitchFamily="34" charset="0"/>
                <a:cs typeface="Times New Roman" pitchFamily="18" charset="0"/>
              </a:rPr>
              <a:t> “</a:t>
            </a:r>
            <a:r>
              <a:rPr kumimoji="0" lang="en-US" sz="2800" b="0" i="0" u="none" strike="noStrike" cap="none" normalizeH="0" baseline="0" dirty="0" smtClean="0">
                <a:ln>
                  <a:noFill/>
                </a:ln>
                <a:solidFill>
                  <a:schemeClr val="tx1"/>
                </a:solidFill>
                <a:effectLst/>
                <a:latin typeface="+mj-lt"/>
                <a:ea typeface="Calibri" pitchFamily="34" charset="0"/>
                <a:cs typeface="Times New Roman" pitchFamily="18" charset="0"/>
              </a:rPr>
              <a:t>People helping People”.</a:t>
            </a:r>
          </a:p>
          <a:p>
            <a:pPr marL="288925" marR="0" lvl="0" indent="-288925" algn="l" defTabSz="914400" rtl="0" eaLnBrk="1" fontAlgn="base" latinLnBrk="0" hangingPunct="1">
              <a:lnSpc>
                <a:spcPct val="100000"/>
              </a:lnSpc>
              <a:spcBef>
                <a:spcPct val="0"/>
              </a:spcBef>
              <a:spcAft>
                <a:spcPct val="0"/>
              </a:spcAft>
              <a:buClrTx/>
              <a:buSzTx/>
              <a:tabLst/>
            </a:pPr>
            <a:r>
              <a:rPr kumimoji="0" lang="en-US" sz="2800" b="0" i="0" u="none" strike="noStrike" cap="none" normalizeH="0" baseline="0" dirty="0" smtClean="0">
                <a:ln>
                  <a:noFill/>
                </a:ln>
                <a:solidFill>
                  <a:schemeClr val="tx1"/>
                </a:solidFill>
                <a:effectLst/>
                <a:latin typeface="+mj-lt"/>
                <a:ea typeface="Calibri" pitchFamily="34" charset="0"/>
                <a:cs typeface="Times New Roman" pitchFamily="18" charset="0"/>
              </a:rPr>
              <a:t>  </a:t>
            </a:r>
          </a:p>
          <a:p>
            <a:pPr marL="288925" marR="0" lvl="0" indent="-288925" algn="l" defTabSz="914400" rtl="0" eaLnBrk="1" fontAlgn="base" latinLnBrk="0" hangingPunct="1">
              <a:lnSpc>
                <a:spcPct val="100000"/>
              </a:lnSpc>
              <a:spcBef>
                <a:spcPct val="0"/>
              </a:spcBef>
              <a:spcAft>
                <a:spcPct val="0"/>
              </a:spcAft>
              <a:buClrTx/>
              <a:buSzTx/>
              <a:buFont typeface="Wingdings" pitchFamily="2" charset="2"/>
              <a:buChar char="Ø"/>
              <a:tabLst/>
            </a:pPr>
            <a:r>
              <a:rPr kumimoji="0" lang="en-US" sz="2800" b="0" i="0" u="none" strike="noStrike" cap="none" normalizeH="0" baseline="0" dirty="0" smtClean="0">
                <a:ln>
                  <a:noFill/>
                </a:ln>
                <a:solidFill>
                  <a:schemeClr val="tx1"/>
                </a:solidFill>
                <a:effectLst/>
                <a:latin typeface="+mj-lt"/>
                <a:ea typeface="Calibri" pitchFamily="34" charset="0"/>
                <a:cs typeface="Times New Roman" pitchFamily="18" charset="0"/>
              </a:rPr>
              <a:t>You play a part in helping young people build their credit with a strong foundation.</a:t>
            </a:r>
          </a:p>
          <a:p>
            <a:pPr marL="288925" marR="0" lvl="0" indent="-288925" algn="l" defTabSz="914400" rtl="0" eaLnBrk="1" fontAlgn="base" latinLnBrk="0" hangingPunct="1">
              <a:lnSpc>
                <a:spcPct val="100000"/>
              </a:lnSpc>
              <a:spcBef>
                <a:spcPct val="0"/>
              </a:spcBef>
              <a:spcAft>
                <a:spcPct val="0"/>
              </a:spcAft>
              <a:buClrTx/>
              <a:buSzTx/>
              <a:buFont typeface="Wingdings" pitchFamily="2" charset="2"/>
              <a:buChar char="Ø"/>
              <a:tabLst/>
            </a:pPr>
            <a:endParaRPr kumimoji="0" lang="en-US" sz="2800" b="0" i="0" u="none" strike="noStrike" cap="none" normalizeH="0" baseline="0" dirty="0" smtClean="0">
              <a:ln>
                <a:noFill/>
              </a:ln>
              <a:solidFill>
                <a:schemeClr val="tx1"/>
              </a:solidFill>
              <a:effectLst/>
              <a:latin typeface="+mj-lt"/>
              <a:ea typeface="Calibri" pitchFamily="34" charset="0"/>
              <a:cs typeface="Times New Roman" pitchFamily="18" charset="0"/>
            </a:endParaRPr>
          </a:p>
          <a:p>
            <a:pPr marL="288925" marR="0" lvl="0" indent="-288925" algn="l" defTabSz="914400" rtl="0" eaLnBrk="1" fontAlgn="base" latinLnBrk="0" hangingPunct="1">
              <a:lnSpc>
                <a:spcPct val="100000"/>
              </a:lnSpc>
              <a:spcBef>
                <a:spcPct val="0"/>
              </a:spcBef>
              <a:spcAft>
                <a:spcPct val="0"/>
              </a:spcAft>
              <a:buClrTx/>
              <a:buSzTx/>
              <a:buFont typeface="Wingdings" pitchFamily="2" charset="2"/>
              <a:buChar char="Ø"/>
              <a:tabLst/>
            </a:pPr>
            <a:r>
              <a:rPr lang="en-US" sz="2800" dirty="0" smtClean="0">
                <a:latin typeface="+mj-lt"/>
                <a:ea typeface="Calibri" pitchFamily="34" charset="0"/>
                <a:cs typeface="Times New Roman" pitchFamily="18" charset="0"/>
              </a:rPr>
              <a:t>You help members </a:t>
            </a:r>
            <a:r>
              <a:rPr kumimoji="0" lang="en-US" sz="2800" b="0" i="0" u="none" strike="noStrike" cap="none" normalizeH="0" baseline="0" dirty="0" smtClean="0">
                <a:ln>
                  <a:noFill/>
                </a:ln>
                <a:solidFill>
                  <a:schemeClr val="tx1"/>
                </a:solidFill>
                <a:effectLst/>
                <a:latin typeface="+mj-lt"/>
                <a:ea typeface="Calibri" pitchFamily="34" charset="0"/>
                <a:cs typeface="Times New Roman" pitchFamily="18" charset="0"/>
              </a:rPr>
              <a:t>get their first car, home, and build their retirement.  </a:t>
            </a:r>
            <a:endParaRPr kumimoji="0" lang="en-US" sz="2800" b="0" i="0" u="none" strike="noStrike" cap="none" normalizeH="0" baseline="0" dirty="0" smtClean="0">
              <a:ln>
                <a:noFill/>
              </a:ln>
              <a:solidFill>
                <a:schemeClr val="tx1"/>
              </a:solidFill>
              <a:effectLst/>
              <a:latin typeface="+mj-lt"/>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Footer Placeholder 4"/>
          <p:cNvSpPr>
            <a:spLocks noGrp="1"/>
          </p:cNvSpPr>
          <p:nvPr>
            <p:ph type="ftr" sz="quarter" idx="4294967295"/>
          </p:nvPr>
        </p:nvSpPr>
        <p:spPr bwMode="auto">
          <a:xfrm>
            <a:off x="0" y="7081838"/>
            <a:ext cx="3184525" cy="517525"/>
          </a:xfrm>
          <a:prstGeom prst="rect">
            <a:avLst/>
          </a:prstGeom>
          <a:noFill/>
          <a:ln>
            <a:miter lim="800000"/>
            <a:headEnd/>
            <a:tailEnd/>
          </a:ln>
        </p:spPr>
        <p:txBody>
          <a:bodyPr lIns="101882" tIns="50941" rIns="101882" bIns="50941"/>
          <a:lstStyle/>
          <a:p>
            <a:r>
              <a:rPr lang="en-US" dirty="0"/>
              <a:t>				</a:t>
            </a:r>
            <a:r>
              <a:rPr lang="en-US" dirty="0">
                <a:solidFill>
                  <a:srgbClr val="0070C0"/>
                </a:solidFill>
              </a:rPr>
              <a:t>.</a:t>
            </a:r>
          </a:p>
        </p:txBody>
      </p:sp>
      <p:pic>
        <p:nvPicPr>
          <p:cNvPr id="139268" name="Picture 37" descr="MCUL CUcorp Combo.jpg"/>
          <p:cNvPicPr>
            <a:picLocks noChangeAspect="1"/>
          </p:cNvPicPr>
          <p:nvPr/>
        </p:nvPicPr>
        <p:blipFill>
          <a:blip r:embed="rId2"/>
          <a:srcRect/>
          <a:stretch>
            <a:fillRect/>
          </a:stretch>
        </p:blipFill>
        <p:spPr bwMode="auto">
          <a:xfrm>
            <a:off x="6934200" y="7010400"/>
            <a:ext cx="2895600" cy="592138"/>
          </a:xfrm>
          <a:prstGeom prst="rect">
            <a:avLst/>
          </a:prstGeom>
          <a:noFill/>
          <a:ln w="9525">
            <a:noFill/>
            <a:miter lim="800000"/>
            <a:headEnd/>
            <a:tailEnd/>
          </a:ln>
        </p:spPr>
      </p:pic>
      <p:sp>
        <p:nvSpPr>
          <p:cNvPr id="5" name="Title 4"/>
          <p:cNvSpPr>
            <a:spLocks noGrp="1"/>
          </p:cNvSpPr>
          <p:nvPr>
            <p:ph type="ctrTitle"/>
          </p:nvPr>
        </p:nvSpPr>
        <p:spPr>
          <a:xfrm>
            <a:off x="381000" y="2286000"/>
            <a:ext cx="9401176" cy="690563"/>
          </a:xfrm>
        </p:spPr>
        <p:txBody>
          <a:bodyPr/>
          <a:lstStyle/>
          <a:p>
            <a:r>
              <a:rPr lang="en-US" b="0" dirty="0" smtClean="0">
                <a:cs typeface="Tahoma" pitchFamily="34" charset="0"/>
              </a:rPr>
              <a:t>2. Who are Board Members? </a:t>
            </a:r>
            <a:endParaRPr lang="en-US" dirty="0"/>
          </a:p>
        </p:txBody>
      </p:sp>
      <p:sp>
        <p:nvSpPr>
          <p:cNvPr id="193537" name="Rectangle 1"/>
          <p:cNvSpPr>
            <a:spLocks noChangeArrowheads="1"/>
          </p:cNvSpPr>
          <p:nvPr/>
        </p:nvSpPr>
        <p:spPr bwMode="auto">
          <a:xfrm>
            <a:off x="381000" y="3048000"/>
            <a:ext cx="883920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8925" marR="0" lvl="0" indent="-288925" algn="l" defTabSz="914400" rtl="0" eaLnBrk="1" fontAlgn="base" latinLnBrk="0" hangingPunct="1">
              <a:lnSpc>
                <a:spcPct val="100000"/>
              </a:lnSpc>
              <a:spcBef>
                <a:spcPct val="0"/>
              </a:spcBef>
              <a:spcAft>
                <a:spcPct val="0"/>
              </a:spcAft>
              <a:buClrTx/>
              <a:buSzTx/>
              <a:buFont typeface="Wingdings" pitchFamily="2" charset="2"/>
              <a:buChar char="Ø"/>
              <a:tabLst/>
            </a:pPr>
            <a:r>
              <a:rPr kumimoji="0" lang="en-US" sz="2800" b="0" i="0" u="none" strike="noStrike" cap="none" normalizeH="0" baseline="0" dirty="0" smtClean="0">
                <a:ln>
                  <a:noFill/>
                </a:ln>
                <a:solidFill>
                  <a:schemeClr val="tx1"/>
                </a:solidFill>
                <a:effectLst/>
                <a:latin typeface="+mj-lt"/>
                <a:ea typeface="Calibri" pitchFamily="34" charset="0"/>
                <a:cs typeface="Times New Roman" pitchFamily="18" charset="0"/>
              </a:rPr>
              <a:t>Credit Union volunteers are extremely loyal and dedicated.</a:t>
            </a:r>
          </a:p>
          <a:p>
            <a:pPr marL="288925" marR="0" lvl="0" indent="-288925" algn="l" defTabSz="914400" rtl="0" eaLnBrk="1" fontAlgn="base" latinLnBrk="0" hangingPunct="1">
              <a:lnSpc>
                <a:spcPct val="100000"/>
              </a:lnSpc>
              <a:spcBef>
                <a:spcPct val="0"/>
              </a:spcBef>
              <a:spcAft>
                <a:spcPct val="0"/>
              </a:spcAft>
              <a:buClrTx/>
              <a:buSzTx/>
              <a:buFont typeface="Wingdings" pitchFamily="2" charset="2"/>
              <a:buChar char="Ø"/>
              <a:tabLst/>
            </a:pPr>
            <a:endParaRPr kumimoji="0" lang="en-US" sz="2800" b="0" i="0" u="none" strike="noStrike" cap="none" normalizeH="0" baseline="0" dirty="0" smtClean="0">
              <a:ln>
                <a:noFill/>
              </a:ln>
              <a:solidFill>
                <a:schemeClr val="tx1"/>
              </a:solidFill>
              <a:effectLst/>
              <a:latin typeface="+mj-lt"/>
              <a:ea typeface="Calibri" pitchFamily="34" charset="0"/>
              <a:cs typeface="Times New Roman" pitchFamily="18" charset="0"/>
            </a:endParaRPr>
          </a:p>
          <a:p>
            <a:pPr marL="288925" marR="0" lvl="0" indent="-288925" algn="l" defTabSz="914400" rtl="0" eaLnBrk="1" fontAlgn="base" latinLnBrk="0" hangingPunct="1">
              <a:lnSpc>
                <a:spcPct val="100000"/>
              </a:lnSpc>
              <a:spcBef>
                <a:spcPct val="0"/>
              </a:spcBef>
              <a:spcAft>
                <a:spcPct val="0"/>
              </a:spcAft>
              <a:buClrTx/>
              <a:buSzTx/>
              <a:buFont typeface="Wingdings" pitchFamily="2" charset="2"/>
              <a:buChar char="Ø"/>
              <a:tabLst/>
            </a:pPr>
            <a:r>
              <a:rPr kumimoji="0" lang="en-US" sz="2800" b="0" i="0" u="none" strike="noStrike" cap="none" normalizeH="0" baseline="0" dirty="0" smtClean="0">
                <a:ln>
                  <a:noFill/>
                </a:ln>
                <a:solidFill>
                  <a:schemeClr val="tx1"/>
                </a:solidFill>
                <a:effectLst/>
                <a:latin typeface="+mj-lt"/>
                <a:ea typeface="Calibri" pitchFamily="34" charset="0"/>
                <a:cs typeface="Times New Roman" pitchFamily="18" charset="0"/>
              </a:rPr>
              <a:t>In other industries, 35% of volunteers drop out of service each</a:t>
            </a:r>
            <a:r>
              <a:rPr kumimoji="0" lang="en-US" sz="2800" b="0" i="0" u="none" strike="noStrike" cap="none" normalizeH="0" dirty="0" smtClean="0">
                <a:ln>
                  <a:noFill/>
                </a:ln>
                <a:solidFill>
                  <a:schemeClr val="tx1"/>
                </a:solidFill>
                <a:effectLst/>
                <a:latin typeface="+mj-lt"/>
                <a:ea typeface="Calibri" pitchFamily="34" charset="0"/>
                <a:cs typeface="Times New Roman" pitchFamily="18" charset="0"/>
              </a:rPr>
              <a:t> year.</a:t>
            </a:r>
          </a:p>
          <a:p>
            <a:pPr marL="288925" marR="0" lvl="0" indent="-288925" algn="l" defTabSz="914400" rtl="0" eaLnBrk="1" fontAlgn="base" latinLnBrk="0" hangingPunct="1">
              <a:lnSpc>
                <a:spcPct val="100000"/>
              </a:lnSpc>
              <a:spcBef>
                <a:spcPct val="0"/>
              </a:spcBef>
              <a:spcAft>
                <a:spcPct val="0"/>
              </a:spcAft>
              <a:buClrTx/>
              <a:buSzTx/>
              <a:tabLst/>
            </a:pPr>
            <a:r>
              <a:rPr kumimoji="0" lang="en-US" sz="2800" b="0" i="0" u="none" strike="noStrike" cap="none" normalizeH="0" baseline="0" dirty="0" smtClean="0">
                <a:ln>
                  <a:noFill/>
                </a:ln>
                <a:solidFill>
                  <a:schemeClr val="tx1"/>
                </a:solidFill>
                <a:effectLst/>
                <a:latin typeface="+mj-lt"/>
                <a:ea typeface="Calibri" pitchFamily="34" charset="0"/>
                <a:cs typeface="Times New Roman" pitchFamily="18" charset="0"/>
              </a:rPr>
              <a:t> </a:t>
            </a:r>
          </a:p>
          <a:p>
            <a:pPr marL="288925" marR="0" lvl="0" indent="-288925" algn="l" defTabSz="914400" rtl="0" eaLnBrk="1" fontAlgn="base" latinLnBrk="0" hangingPunct="1">
              <a:lnSpc>
                <a:spcPct val="100000"/>
              </a:lnSpc>
              <a:spcBef>
                <a:spcPct val="0"/>
              </a:spcBef>
              <a:spcAft>
                <a:spcPct val="0"/>
              </a:spcAft>
              <a:buClrTx/>
              <a:buSzTx/>
              <a:buFont typeface="Wingdings" pitchFamily="2" charset="2"/>
              <a:buChar char="Ø"/>
              <a:tabLst/>
            </a:pPr>
            <a:r>
              <a:rPr kumimoji="0" lang="en-US" sz="2800" b="0" i="0" u="none" strike="noStrike" cap="none" normalizeH="0" baseline="0" dirty="0" smtClean="0">
                <a:ln>
                  <a:noFill/>
                </a:ln>
                <a:solidFill>
                  <a:schemeClr val="tx1"/>
                </a:solidFill>
                <a:effectLst/>
                <a:latin typeface="+mj-lt"/>
                <a:ea typeface="Calibri" pitchFamily="34" charset="0"/>
                <a:cs typeface="Times New Roman" pitchFamily="18" charset="0"/>
              </a:rPr>
              <a:t>This greatly inhibits the productivity of the organization they serve.  </a:t>
            </a:r>
            <a:endParaRPr kumimoji="0" lang="en-US" sz="2800" b="0" i="0" u="none" strike="noStrike" cap="none" normalizeH="0" baseline="0" dirty="0" smtClean="0">
              <a:ln>
                <a:noFill/>
              </a:ln>
              <a:solidFill>
                <a:schemeClr val="tx1"/>
              </a:solidFill>
              <a:effectLst/>
              <a:latin typeface="+mj-lt"/>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Footer Placeholder 4"/>
          <p:cNvSpPr>
            <a:spLocks noGrp="1"/>
          </p:cNvSpPr>
          <p:nvPr>
            <p:ph type="ftr" sz="quarter" idx="4294967295"/>
          </p:nvPr>
        </p:nvSpPr>
        <p:spPr bwMode="auto">
          <a:xfrm>
            <a:off x="0" y="7081838"/>
            <a:ext cx="3184525" cy="517525"/>
          </a:xfrm>
          <a:prstGeom prst="rect">
            <a:avLst/>
          </a:prstGeom>
          <a:noFill/>
          <a:ln>
            <a:miter lim="800000"/>
            <a:headEnd/>
            <a:tailEnd/>
          </a:ln>
        </p:spPr>
        <p:txBody>
          <a:bodyPr lIns="101882" tIns="50941" rIns="101882" bIns="50941"/>
          <a:lstStyle/>
          <a:p>
            <a:r>
              <a:rPr lang="en-US" dirty="0"/>
              <a:t>				</a:t>
            </a:r>
            <a:r>
              <a:rPr lang="en-US" dirty="0">
                <a:solidFill>
                  <a:srgbClr val="0070C0"/>
                </a:solidFill>
              </a:rPr>
              <a:t>.</a:t>
            </a:r>
          </a:p>
        </p:txBody>
      </p:sp>
      <p:pic>
        <p:nvPicPr>
          <p:cNvPr id="139268" name="Picture 37" descr="MCUL CUcorp Combo.jpg"/>
          <p:cNvPicPr>
            <a:picLocks noChangeAspect="1"/>
          </p:cNvPicPr>
          <p:nvPr/>
        </p:nvPicPr>
        <p:blipFill>
          <a:blip r:embed="rId2"/>
          <a:srcRect/>
          <a:stretch>
            <a:fillRect/>
          </a:stretch>
        </p:blipFill>
        <p:spPr bwMode="auto">
          <a:xfrm>
            <a:off x="6934200" y="7010400"/>
            <a:ext cx="2895600" cy="592138"/>
          </a:xfrm>
          <a:prstGeom prst="rect">
            <a:avLst/>
          </a:prstGeom>
          <a:noFill/>
          <a:ln w="9525">
            <a:noFill/>
            <a:miter lim="800000"/>
            <a:headEnd/>
            <a:tailEnd/>
          </a:ln>
        </p:spPr>
      </p:pic>
      <p:sp>
        <p:nvSpPr>
          <p:cNvPr id="5" name="Title 4"/>
          <p:cNvSpPr>
            <a:spLocks noGrp="1"/>
          </p:cNvSpPr>
          <p:nvPr>
            <p:ph type="ctrTitle"/>
          </p:nvPr>
        </p:nvSpPr>
        <p:spPr>
          <a:xfrm>
            <a:off x="381000" y="2286000"/>
            <a:ext cx="9401176" cy="690563"/>
          </a:xfrm>
        </p:spPr>
        <p:txBody>
          <a:bodyPr/>
          <a:lstStyle/>
          <a:p>
            <a:r>
              <a:rPr lang="en-US" b="0" dirty="0" smtClean="0">
                <a:cs typeface="Tahoma" pitchFamily="34" charset="0"/>
              </a:rPr>
              <a:t>2. Who are Board Members? </a:t>
            </a:r>
            <a:endParaRPr lang="en-US" dirty="0"/>
          </a:p>
        </p:txBody>
      </p:sp>
      <p:sp>
        <p:nvSpPr>
          <p:cNvPr id="6" name="Rectangle 5"/>
          <p:cNvSpPr/>
          <p:nvPr/>
        </p:nvSpPr>
        <p:spPr>
          <a:xfrm>
            <a:off x="457200" y="3124200"/>
            <a:ext cx="9067800" cy="4124206"/>
          </a:xfrm>
          <a:prstGeom prst="rect">
            <a:avLst/>
          </a:prstGeom>
        </p:spPr>
        <p:txBody>
          <a:bodyPr wrap="square">
            <a:spAutoFit/>
          </a:bodyPr>
          <a:lstStyle/>
          <a:p>
            <a:pPr lvl="0"/>
            <a:endParaRPr lang="en-US" dirty="0" smtClean="0"/>
          </a:p>
          <a:p>
            <a:pPr lvl="0" eaLnBrk="0" hangingPunct="0">
              <a:buFont typeface="Wingdings" pitchFamily="2" charset="2"/>
              <a:buChar char="Ø"/>
            </a:pPr>
            <a:r>
              <a:rPr lang="en-US" sz="2800" dirty="0" smtClean="0">
                <a:latin typeface="+mj-lt"/>
                <a:ea typeface="Calibri" pitchFamily="34" charset="0"/>
                <a:cs typeface="Times New Roman" pitchFamily="18" charset="0"/>
              </a:rPr>
              <a:t>Average</a:t>
            </a:r>
            <a:r>
              <a:rPr lang="en-US" sz="2800" dirty="0" smtClean="0">
                <a:latin typeface="+mj-lt"/>
              </a:rPr>
              <a:t> number of board members is 7.</a:t>
            </a:r>
          </a:p>
          <a:p>
            <a:pPr lvl="0" eaLnBrk="0" hangingPunct="0">
              <a:buFont typeface="Wingdings" pitchFamily="2" charset="2"/>
              <a:buChar char="Ø"/>
            </a:pPr>
            <a:endParaRPr lang="en-US" sz="2800" dirty="0" smtClean="0">
              <a:latin typeface="+mj-lt"/>
            </a:endParaRPr>
          </a:p>
          <a:p>
            <a:pPr marL="288925" lvl="0" indent="-288925" eaLnBrk="0" hangingPunct="0">
              <a:buFont typeface="Wingdings" pitchFamily="2" charset="2"/>
              <a:buChar char="Ø"/>
            </a:pPr>
            <a:r>
              <a:rPr lang="en-US" sz="2800" dirty="0" smtClean="0">
                <a:latin typeface="+mj-lt"/>
              </a:rPr>
              <a:t>For Federally chartered credit unions, Boards may have between 5 and 15 board members.</a:t>
            </a:r>
          </a:p>
          <a:p>
            <a:pPr marL="288925" lvl="0" indent="-288925" eaLnBrk="0" hangingPunct="0">
              <a:buFont typeface="Wingdings" pitchFamily="2" charset="2"/>
              <a:buChar char="Ø"/>
            </a:pPr>
            <a:endParaRPr lang="en-US" sz="2800" dirty="0" smtClean="0">
              <a:latin typeface="+mj-lt"/>
            </a:endParaRPr>
          </a:p>
          <a:p>
            <a:pPr marL="288925" lvl="0" indent="-288925" eaLnBrk="0" hangingPunct="0">
              <a:buFont typeface="Wingdings" pitchFamily="2" charset="2"/>
              <a:buChar char="Ø"/>
            </a:pPr>
            <a:r>
              <a:rPr lang="en-US" sz="2800" dirty="0" smtClean="0">
                <a:latin typeface="+mj-lt"/>
              </a:rPr>
              <a:t>The board must be comprised of an odd number of members.</a:t>
            </a:r>
          </a:p>
          <a:p>
            <a:endParaRPr lang="en-US" sz="2400" dirty="0" smtClean="0">
              <a:latin typeface="Calibri" pitchFamily="34" charset="0"/>
            </a:endParaRPr>
          </a:p>
          <a:p>
            <a:pPr lvl="0" eaLnBrk="0" hangingPunct="0">
              <a:buFont typeface="Wingdings" pitchFamily="2" charset="2"/>
              <a:buChar char="Ø"/>
            </a:pPr>
            <a:endParaRPr lang="en-US" sz="2400" dirty="0" smtClean="0">
              <a:latin typeface="Calibri" pitchFamily="34" charset="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Footer Placeholder 4"/>
          <p:cNvSpPr>
            <a:spLocks noGrp="1"/>
          </p:cNvSpPr>
          <p:nvPr>
            <p:ph type="ftr" sz="quarter" idx="4294967295"/>
          </p:nvPr>
        </p:nvSpPr>
        <p:spPr bwMode="auto">
          <a:xfrm>
            <a:off x="0" y="7081838"/>
            <a:ext cx="3184525" cy="517525"/>
          </a:xfrm>
          <a:prstGeom prst="rect">
            <a:avLst/>
          </a:prstGeom>
          <a:noFill/>
          <a:ln>
            <a:miter lim="800000"/>
            <a:headEnd/>
            <a:tailEnd/>
          </a:ln>
        </p:spPr>
        <p:txBody>
          <a:bodyPr lIns="101882" tIns="50941" rIns="101882" bIns="50941"/>
          <a:lstStyle/>
          <a:p>
            <a:r>
              <a:rPr lang="en-US" dirty="0"/>
              <a:t>				</a:t>
            </a:r>
            <a:r>
              <a:rPr lang="en-US" dirty="0">
                <a:solidFill>
                  <a:srgbClr val="0070C0"/>
                </a:solidFill>
              </a:rPr>
              <a:t>.</a:t>
            </a:r>
          </a:p>
        </p:txBody>
      </p:sp>
      <p:pic>
        <p:nvPicPr>
          <p:cNvPr id="139268" name="Picture 37" descr="MCUL CUcorp Combo.jpg"/>
          <p:cNvPicPr>
            <a:picLocks noChangeAspect="1"/>
          </p:cNvPicPr>
          <p:nvPr/>
        </p:nvPicPr>
        <p:blipFill>
          <a:blip r:embed="rId2"/>
          <a:srcRect/>
          <a:stretch>
            <a:fillRect/>
          </a:stretch>
        </p:blipFill>
        <p:spPr bwMode="auto">
          <a:xfrm>
            <a:off x="6934200" y="7010400"/>
            <a:ext cx="2895600" cy="592138"/>
          </a:xfrm>
          <a:prstGeom prst="rect">
            <a:avLst/>
          </a:prstGeom>
          <a:noFill/>
          <a:ln w="9525">
            <a:noFill/>
            <a:miter lim="800000"/>
            <a:headEnd/>
            <a:tailEnd/>
          </a:ln>
        </p:spPr>
      </p:pic>
      <p:sp>
        <p:nvSpPr>
          <p:cNvPr id="5" name="Title 4"/>
          <p:cNvSpPr>
            <a:spLocks noGrp="1"/>
          </p:cNvSpPr>
          <p:nvPr>
            <p:ph type="ctrTitle"/>
          </p:nvPr>
        </p:nvSpPr>
        <p:spPr>
          <a:xfrm>
            <a:off x="381000" y="1905000"/>
            <a:ext cx="9401176" cy="690563"/>
          </a:xfrm>
        </p:spPr>
        <p:txBody>
          <a:bodyPr/>
          <a:lstStyle/>
          <a:p>
            <a:r>
              <a:rPr lang="en-US" b="0" dirty="0" smtClean="0">
                <a:cs typeface="Tahoma" pitchFamily="34" charset="0"/>
              </a:rPr>
              <a:t>3. Board Job Description </a:t>
            </a:r>
            <a:endParaRPr lang="en-US" dirty="0"/>
          </a:p>
        </p:txBody>
      </p:sp>
      <p:sp>
        <p:nvSpPr>
          <p:cNvPr id="6" name="Rectangle 5"/>
          <p:cNvSpPr/>
          <p:nvPr/>
        </p:nvSpPr>
        <p:spPr>
          <a:xfrm>
            <a:off x="457200" y="3124200"/>
            <a:ext cx="9067800" cy="1107996"/>
          </a:xfrm>
          <a:prstGeom prst="rect">
            <a:avLst/>
          </a:prstGeom>
        </p:spPr>
        <p:txBody>
          <a:bodyPr wrap="square">
            <a:spAutoFit/>
          </a:bodyPr>
          <a:lstStyle/>
          <a:p>
            <a:pPr lvl="0"/>
            <a:endParaRPr lang="en-US" dirty="0" smtClean="0"/>
          </a:p>
          <a:p>
            <a:pPr>
              <a:buFont typeface="Wingdings" pitchFamily="2" charset="2"/>
              <a:buChar char="Ø"/>
            </a:pPr>
            <a:endParaRPr lang="en-US" sz="2400" dirty="0" smtClean="0">
              <a:latin typeface="Calibri" pitchFamily="34" charset="0"/>
            </a:endParaRPr>
          </a:p>
          <a:p>
            <a:pPr lvl="0" eaLnBrk="0" hangingPunct="0">
              <a:buFont typeface="Wingdings" pitchFamily="2" charset="2"/>
              <a:buChar char="Ø"/>
            </a:pPr>
            <a:endParaRPr lang="en-US" sz="2400" dirty="0" smtClean="0">
              <a:latin typeface="Calibri" pitchFamily="34" charset="0"/>
              <a:ea typeface="Calibri" pitchFamily="34" charset="0"/>
              <a:cs typeface="Times New Roman" pitchFamily="18" charset="0"/>
            </a:endParaRPr>
          </a:p>
        </p:txBody>
      </p:sp>
      <p:sp>
        <p:nvSpPr>
          <p:cNvPr id="195585" name="Rectangle 1"/>
          <p:cNvSpPr>
            <a:spLocks noChangeArrowheads="1"/>
          </p:cNvSpPr>
          <p:nvPr/>
        </p:nvSpPr>
        <p:spPr bwMode="auto">
          <a:xfrm>
            <a:off x="533400" y="2590800"/>
            <a:ext cx="845820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en-US" sz="2800" i="0" u="none" strike="noStrike" cap="none" normalizeH="0" baseline="0" dirty="0" smtClean="0">
                <a:ln>
                  <a:noFill/>
                </a:ln>
                <a:solidFill>
                  <a:schemeClr val="tx1"/>
                </a:solidFill>
                <a:effectLst/>
                <a:latin typeface="+mj-lt"/>
                <a:ea typeface="Calibri" pitchFamily="34" charset="0"/>
                <a:cs typeface="Times New Roman" pitchFamily="18" charset="0"/>
              </a:rPr>
              <a:t>Reports to: Members</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lang="en-US" sz="2800" dirty="0" smtClean="0">
                <a:latin typeface="+mj-lt"/>
                <a:cs typeface="Times New Roman" pitchFamily="18" charset="0"/>
              </a:rPr>
              <a:t>Works in Partnership with:</a:t>
            </a:r>
            <a:r>
              <a:rPr kumimoji="0" lang="en-US" sz="2800" i="0" u="none" strike="noStrike" cap="none" normalizeH="0" baseline="0" dirty="0" smtClean="0">
                <a:ln>
                  <a:noFill/>
                </a:ln>
                <a:solidFill>
                  <a:schemeClr val="tx1"/>
                </a:solidFill>
                <a:effectLst/>
                <a:latin typeface="+mj-lt"/>
                <a:ea typeface="Calibri" pitchFamily="34" charset="0"/>
                <a:cs typeface="Times New Roman" pitchFamily="18" charset="0"/>
              </a:rPr>
              <a:t> President/CEO</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endParaRPr lang="en-US" sz="2800" dirty="0" smtClean="0">
              <a:latin typeface="+mj-lt"/>
              <a:cs typeface="Times New Roman" pitchFamily="18" charset="0"/>
            </a:endParaRPr>
          </a:p>
          <a:p>
            <a:pPr marL="288925" marR="0" lvl="0" indent="-288925" algn="l" defTabSz="914400" rtl="0" eaLnBrk="0" fontAlgn="base" latinLnBrk="0" hangingPunct="0">
              <a:lnSpc>
                <a:spcPct val="100000"/>
              </a:lnSpc>
              <a:spcBef>
                <a:spcPct val="0"/>
              </a:spcBef>
              <a:spcAft>
                <a:spcPct val="0"/>
              </a:spcAft>
              <a:buClrTx/>
              <a:buSzTx/>
              <a:buFont typeface="Wingdings" pitchFamily="2" charset="2"/>
              <a:buChar char="Ø"/>
              <a:tabLst/>
            </a:pPr>
            <a:r>
              <a:rPr lang="en-US" sz="2800" dirty="0" smtClean="0">
                <a:latin typeface="+mj-lt"/>
                <a:cs typeface="Times New Roman" pitchFamily="18" charset="0"/>
              </a:rPr>
              <a:t>P</a:t>
            </a:r>
            <a:r>
              <a:rPr kumimoji="0" lang="en-US" sz="2800" i="0" u="none" strike="noStrike" cap="none" normalizeH="0" baseline="0" dirty="0" smtClean="0">
                <a:ln>
                  <a:noFill/>
                </a:ln>
                <a:solidFill>
                  <a:schemeClr val="tx1"/>
                </a:solidFill>
                <a:effectLst/>
                <a:latin typeface="+mj-lt"/>
                <a:ea typeface="Calibri" pitchFamily="34" charset="0"/>
                <a:cs typeface="Times New Roman" pitchFamily="18" charset="0"/>
              </a:rPr>
              <a:t>rimary Function- To set policy, plan the credit union’s course, make sure the credit union maintains its sound financial condition, keep communication open to educate members on services, review the CEO’s progress in achieving goals and objectives, and report to the members at the annual meeting.</a:t>
            </a:r>
            <a:endParaRPr kumimoji="0" lang="en-US" sz="2800" i="0" u="none" strike="noStrike" cap="none" normalizeH="0" baseline="0" dirty="0" smtClean="0">
              <a:ln>
                <a:noFill/>
              </a:ln>
              <a:solidFill>
                <a:schemeClr val="tx1"/>
              </a:solidFill>
              <a:effectLst/>
              <a:latin typeface="+mj-lt"/>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Footer Placeholder 4"/>
          <p:cNvSpPr>
            <a:spLocks noGrp="1"/>
          </p:cNvSpPr>
          <p:nvPr>
            <p:ph type="ftr" sz="quarter" idx="4294967295"/>
          </p:nvPr>
        </p:nvSpPr>
        <p:spPr bwMode="auto">
          <a:xfrm>
            <a:off x="0" y="7081838"/>
            <a:ext cx="3184525" cy="517525"/>
          </a:xfrm>
          <a:prstGeom prst="rect">
            <a:avLst/>
          </a:prstGeom>
          <a:noFill/>
          <a:ln>
            <a:miter lim="800000"/>
            <a:headEnd/>
            <a:tailEnd/>
          </a:ln>
        </p:spPr>
        <p:txBody>
          <a:bodyPr lIns="101882" tIns="50941" rIns="101882" bIns="50941"/>
          <a:lstStyle/>
          <a:p>
            <a:r>
              <a:rPr lang="en-US" dirty="0"/>
              <a:t>				</a:t>
            </a:r>
            <a:r>
              <a:rPr lang="en-US" dirty="0">
                <a:solidFill>
                  <a:srgbClr val="0070C0"/>
                </a:solidFill>
              </a:rPr>
              <a:t>.</a:t>
            </a:r>
          </a:p>
        </p:txBody>
      </p:sp>
      <p:pic>
        <p:nvPicPr>
          <p:cNvPr id="139268" name="Picture 37" descr="MCUL CUcorp Combo.jpg"/>
          <p:cNvPicPr>
            <a:picLocks noChangeAspect="1"/>
          </p:cNvPicPr>
          <p:nvPr/>
        </p:nvPicPr>
        <p:blipFill>
          <a:blip r:embed="rId2"/>
          <a:srcRect/>
          <a:stretch>
            <a:fillRect/>
          </a:stretch>
        </p:blipFill>
        <p:spPr bwMode="auto">
          <a:xfrm>
            <a:off x="6934200" y="7010400"/>
            <a:ext cx="2895600" cy="592138"/>
          </a:xfrm>
          <a:prstGeom prst="rect">
            <a:avLst/>
          </a:prstGeom>
          <a:noFill/>
          <a:ln w="9525">
            <a:noFill/>
            <a:miter lim="800000"/>
            <a:headEnd/>
            <a:tailEnd/>
          </a:ln>
        </p:spPr>
      </p:pic>
      <p:sp>
        <p:nvSpPr>
          <p:cNvPr id="5" name="Title 4"/>
          <p:cNvSpPr>
            <a:spLocks noGrp="1"/>
          </p:cNvSpPr>
          <p:nvPr>
            <p:ph type="ctrTitle"/>
          </p:nvPr>
        </p:nvSpPr>
        <p:spPr>
          <a:xfrm>
            <a:off x="381000" y="1828800"/>
            <a:ext cx="9401176" cy="690563"/>
          </a:xfrm>
        </p:spPr>
        <p:txBody>
          <a:bodyPr/>
          <a:lstStyle/>
          <a:p>
            <a:r>
              <a:rPr lang="en-US" b="0" dirty="0" smtClean="0">
                <a:cs typeface="Tahoma" pitchFamily="34" charset="0"/>
              </a:rPr>
              <a:t>3. Board Job Description- Specific Duties </a:t>
            </a:r>
            <a:endParaRPr lang="en-US" dirty="0"/>
          </a:p>
        </p:txBody>
      </p:sp>
      <p:sp>
        <p:nvSpPr>
          <p:cNvPr id="6" name="Rectangle 5"/>
          <p:cNvSpPr/>
          <p:nvPr/>
        </p:nvSpPr>
        <p:spPr>
          <a:xfrm>
            <a:off x="457200" y="3124200"/>
            <a:ext cx="9067800" cy="1107996"/>
          </a:xfrm>
          <a:prstGeom prst="rect">
            <a:avLst/>
          </a:prstGeom>
        </p:spPr>
        <p:txBody>
          <a:bodyPr wrap="square">
            <a:spAutoFit/>
          </a:bodyPr>
          <a:lstStyle/>
          <a:p>
            <a:pPr lvl="0"/>
            <a:endParaRPr lang="en-US" dirty="0" smtClean="0"/>
          </a:p>
          <a:p>
            <a:pPr>
              <a:buFont typeface="Wingdings" pitchFamily="2" charset="2"/>
              <a:buChar char="Ø"/>
            </a:pPr>
            <a:endParaRPr lang="en-US" sz="2400" dirty="0" smtClean="0">
              <a:latin typeface="Calibri" pitchFamily="34" charset="0"/>
            </a:endParaRPr>
          </a:p>
          <a:p>
            <a:pPr lvl="0" eaLnBrk="0" hangingPunct="0">
              <a:buFont typeface="Wingdings" pitchFamily="2" charset="2"/>
              <a:buChar char="Ø"/>
            </a:pPr>
            <a:endParaRPr lang="en-US" sz="2400" dirty="0" smtClean="0">
              <a:latin typeface="Calibri" pitchFamily="34" charset="0"/>
              <a:ea typeface="Calibri" pitchFamily="34" charset="0"/>
              <a:cs typeface="Times New Roman" pitchFamily="18" charset="0"/>
            </a:endParaRPr>
          </a:p>
        </p:txBody>
      </p:sp>
      <p:sp>
        <p:nvSpPr>
          <p:cNvPr id="195585" name="Rectangle 1"/>
          <p:cNvSpPr>
            <a:spLocks noChangeArrowheads="1"/>
          </p:cNvSpPr>
          <p:nvPr/>
        </p:nvSpPr>
        <p:spPr bwMode="auto">
          <a:xfrm>
            <a:off x="533400" y="2514600"/>
            <a:ext cx="8458200" cy="51398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lvl="0" indent="-457200" eaLnBrk="0" hangingPunct="0">
              <a:buFont typeface="Wingdings" pitchFamily="2" charset="2"/>
              <a:buChar char="Ø"/>
            </a:pPr>
            <a:r>
              <a:rPr lang="en-US" sz="2800" dirty="0" smtClean="0">
                <a:latin typeface="+mj-lt"/>
                <a:ea typeface="Calibri" pitchFamily="34" charset="0"/>
                <a:cs typeface="Times New Roman" pitchFamily="18" charset="0"/>
              </a:rPr>
              <a:t>Work with the CEO and board to develop objectives and goals for the credit union.</a:t>
            </a:r>
          </a:p>
          <a:p>
            <a:pPr marL="457200" lvl="0" indent="-457200" eaLnBrk="0" hangingPunct="0">
              <a:buFont typeface="Wingdings" pitchFamily="2" charset="2"/>
              <a:buChar char="Ø"/>
            </a:pPr>
            <a:r>
              <a:rPr lang="en-US" sz="2800" dirty="0" smtClean="0">
                <a:latin typeface="+mj-lt"/>
                <a:cs typeface="Times New Roman" pitchFamily="18" charset="0"/>
              </a:rPr>
              <a:t>E</a:t>
            </a:r>
            <a:r>
              <a:rPr lang="en-US" sz="2800" dirty="0" smtClean="0">
                <a:latin typeface="+mj-lt"/>
                <a:ea typeface="Calibri" pitchFamily="34" charset="0"/>
                <a:cs typeface="Times New Roman" pitchFamily="18" charset="0"/>
              </a:rPr>
              <a:t>nsure the credit union adheres to pertinent laws, regulations, and sound business practices.</a:t>
            </a:r>
          </a:p>
          <a:p>
            <a:pPr marL="457200" lvl="0" indent="-457200" eaLnBrk="0" hangingPunct="0">
              <a:buFont typeface="Wingdings" pitchFamily="2" charset="2"/>
              <a:buChar char="Ø"/>
            </a:pPr>
            <a:r>
              <a:rPr lang="en-US" sz="2800" dirty="0" smtClean="0">
                <a:latin typeface="+mj-lt"/>
                <a:ea typeface="Calibri" pitchFamily="34" charset="0"/>
                <a:cs typeface="Times New Roman" pitchFamily="18" charset="0"/>
              </a:rPr>
              <a:t>Make sure the credit union maintains sound financial conditions and that the credit union’s assets are protected against unauthorized or illegal acts. Authorize borrowing and investing, provide for bonding, approve interest rates and dividends.</a:t>
            </a:r>
            <a:endParaRPr lang="en-US" sz="2800" dirty="0" smtClean="0">
              <a:latin typeface="+mj-lt"/>
            </a:endParaRPr>
          </a:p>
          <a:p>
            <a:pPr lvl="0" eaLnBrk="0" hangingPunct="0"/>
            <a:endParaRPr lang="en-US" sz="2400" dirty="0" smtClean="0"/>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endParaRPr kumimoji="0" lang="en-US" sz="24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Footer Placeholder 4"/>
          <p:cNvSpPr>
            <a:spLocks noGrp="1"/>
          </p:cNvSpPr>
          <p:nvPr>
            <p:ph type="ftr" sz="quarter" idx="4294967295"/>
          </p:nvPr>
        </p:nvSpPr>
        <p:spPr bwMode="auto">
          <a:xfrm>
            <a:off x="0" y="7081838"/>
            <a:ext cx="3184525" cy="517525"/>
          </a:xfrm>
          <a:prstGeom prst="rect">
            <a:avLst/>
          </a:prstGeom>
          <a:noFill/>
          <a:ln>
            <a:miter lim="800000"/>
            <a:headEnd/>
            <a:tailEnd/>
          </a:ln>
        </p:spPr>
        <p:txBody>
          <a:bodyPr lIns="101882" tIns="50941" rIns="101882" bIns="50941"/>
          <a:lstStyle/>
          <a:p>
            <a:r>
              <a:rPr lang="en-US" dirty="0"/>
              <a:t>				</a:t>
            </a:r>
            <a:r>
              <a:rPr lang="en-US" dirty="0">
                <a:solidFill>
                  <a:srgbClr val="0070C0"/>
                </a:solidFill>
              </a:rPr>
              <a:t>.</a:t>
            </a:r>
          </a:p>
        </p:txBody>
      </p:sp>
      <p:pic>
        <p:nvPicPr>
          <p:cNvPr id="139268" name="Picture 37" descr="MCUL CUcorp Combo.jpg"/>
          <p:cNvPicPr>
            <a:picLocks noChangeAspect="1"/>
          </p:cNvPicPr>
          <p:nvPr/>
        </p:nvPicPr>
        <p:blipFill>
          <a:blip r:embed="rId2"/>
          <a:srcRect/>
          <a:stretch>
            <a:fillRect/>
          </a:stretch>
        </p:blipFill>
        <p:spPr bwMode="auto">
          <a:xfrm>
            <a:off x="6934200" y="7010400"/>
            <a:ext cx="2895600" cy="592138"/>
          </a:xfrm>
          <a:prstGeom prst="rect">
            <a:avLst/>
          </a:prstGeom>
          <a:noFill/>
          <a:ln w="9525">
            <a:noFill/>
            <a:miter lim="800000"/>
            <a:headEnd/>
            <a:tailEnd/>
          </a:ln>
        </p:spPr>
      </p:pic>
      <p:sp>
        <p:nvSpPr>
          <p:cNvPr id="5" name="Title 4"/>
          <p:cNvSpPr>
            <a:spLocks noGrp="1"/>
          </p:cNvSpPr>
          <p:nvPr>
            <p:ph type="ctrTitle"/>
          </p:nvPr>
        </p:nvSpPr>
        <p:spPr>
          <a:xfrm>
            <a:off x="381000" y="1752600"/>
            <a:ext cx="9401176" cy="690563"/>
          </a:xfrm>
        </p:spPr>
        <p:txBody>
          <a:bodyPr/>
          <a:lstStyle/>
          <a:p>
            <a:r>
              <a:rPr lang="en-US" b="0" dirty="0" smtClean="0">
                <a:cs typeface="Tahoma" pitchFamily="34" charset="0"/>
              </a:rPr>
              <a:t>3. Board Job Description- Specific Duties </a:t>
            </a:r>
            <a:endParaRPr lang="en-US" dirty="0"/>
          </a:p>
        </p:txBody>
      </p:sp>
      <p:sp>
        <p:nvSpPr>
          <p:cNvPr id="6" name="Rectangle 5"/>
          <p:cNvSpPr/>
          <p:nvPr/>
        </p:nvSpPr>
        <p:spPr>
          <a:xfrm>
            <a:off x="457200" y="3124200"/>
            <a:ext cx="9067800" cy="1107996"/>
          </a:xfrm>
          <a:prstGeom prst="rect">
            <a:avLst/>
          </a:prstGeom>
        </p:spPr>
        <p:txBody>
          <a:bodyPr wrap="square">
            <a:spAutoFit/>
          </a:bodyPr>
          <a:lstStyle/>
          <a:p>
            <a:pPr lvl="0"/>
            <a:endParaRPr lang="en-US" dirty="0" smtClean="0"/>
          </a:p>
          <a:p>
            <a:pPr>
              <a:buFont typeface="Wingdings" pitchFamily="2" charset="2"/>
              <a:buChar char="Ø"/>
            </a:pPr>
            <a:endParaRPr lang="en-US" sz="2400" dirty="0" smtClean="0">
              <a:latin typeface="Calibri" pitchFamily="34" charset="0"/>
            </a:endParaRPr>
          </a:p>
          <a:p>
            <a:pPr lvl="0" eaLnBrk="0" hangingPunct="0">
              <a:buFont typeface="Wingdings" pitchFamily="2" charset="2"/>
              <a:buChar char="Ø"/>
            </a:pPr>
            <a:endParaRPr lang="en-US" sz="2400" dirty="0" smtClean="0">
              <a:latin typeface="Calibri" pitchFamily="34" charset="0"/>
              <a:ea typeface="Calibri" pitchFamily="34" charset="0"/>
              <a:cs typeface="Times New Roman" pitchFamily="18" charset="0"/>
            </a:endParaRPr>
          </a:p>
        </p:txBody>
      </p:sp>
      <p:sp>
        <p:nvSpPr>
          <p:cNvPr id="195585" name="Rectangle 1"/>
          <p:cNvSpPr>
            <a:spLocks noChangeArrowheads="1"/>
          </p:cNvSpPr>
          <p:nvPr/>
        </p:nvSpPr>
        <p:spPr bwMode="auto">
          <a:xfrm>
            <a:off x="533400" y="2438400"/>
            <a:ext cx="845820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lvl="0" indent="-457200">
              <a:buFont typeface="Wingdings" pitchFamily="2" charset="2"/>
              <a:buChar char="Ø"/>
            </a:pPr>
            <a:r>
              <a:rPr lang="en-US" sz="2800" dirty="0" smtClean="0">
                <a:latin typeface="+mj-lt"/>
              </a:rPr>
              <a:t>Establish policies, or make sure they are established and then approve them for all credit union programs and activities.</a:t>
            </a:r>
          </a:p>
          <a:p>
            <a:pPr marL="457200" lvl="0" indent="-457200">
              <a:buFont typeface="Wingdings" pitchFamily="2" charset="2"/>
              <a:buChar char="Ø"/>
            </a:pPr>
            <a:endParaRPr lang="en-US" sz="2800" dirty="0" smtClean="0">
              <a:latin typeface="+mj-lt"/>
            </a:endParaRPr>
          </a:p>
          <a:p>
            <a:pPr marL="457200" lvl="0" indent="-457200">
              <a:buFont typeface="Wingdings" pitchFamily="2" charset="2"/>
              <a:buChar char="Ø"/>
            </a:pPr>
            <a:r>
              <a:rPr lang="en-US" sz="2800" dirty="0" smtClean="0">
                <a:latin typeface="+mj-lt"/>
              </a:rPr>
              <a:t>Make sure new services are developed as needed.</a:t>
            </a:r>
          </a:p>
          <a:p>
            <a:pPr marL="457200" lvl="0" indent="-457200">
              <a:buFont typeface="Wingdings" pitchFamily="2" charset="2"/>
              <a:buChar char="Ø"/>
            </a:pPr>
            <a:endParaRPr lang="en-US" sz="2800" dirty="0" smtClean="0">
              <a:latin typeface="+mj-lt"/>
            </a:endParaRPr>
          </a:p>
          <a:p>
            <a:pPr marL="457200" lvl="0" indent="-457200">
              <a:buFont typeface="Wingdings" pitchFamily="2" charset="2"/>
              <a:buChar char="Ø"/>
            </a:pPr>
            <a:r>
              <a:rPr lang="en-US" sz="2800" dirty="0" smtClean="0">
                <a:latin typeface="+mj-lt"/>
              </a:rPr>
              <a:t>Approve the credit union budget.</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Footer Placeholder 4"/>
          <p:cNvSpPr>
            <a:spLocks noGrp="1"/>
          </p:cNvSpPr>
          <p:nvPr>
            <p:ph type="ftr" sz="quarter" idx="4294967295"/>
          </p:nvPr>
        </p:nvSpPr>
        <p:spPr bwMode="auto">
          <a:xfrm>
            <a:off x="0" y="7081838"/>
            <a:ext cx="3184525" cy="517525"/>
          </a:xfrm>
          <a:prstGeom prst="rect">
            <a:avLst/>
          </a:prstGeom>
          <a:noFill/>
          <a:ln>
            <a:miter lim="800000"/>
            <a:headEnd/>
            <a:tailEnd/>
          </a:ln>
        </p:spPr>
        <p:txBody>
          <a:bodyPr lIns="101882" tIns="50941" rIns="101882" bIns="50941"/>
          <a:lstStyle/>
          <a:p>
            <a:r>
              <a:rPr lang="en-US" dirty="0"/>
              <a:t>				</a:t>
            </a:r>
            <a:r>
              <a:rPr lang="en-US" dirty="0">
                <a:solidFill>
                  <a:srgbClr val="0070C0"/>
                </a:solidFill>
              </a:rPr>
              <a:t>.</a:t>
            </a:r>
          </a:p>
        </p:txBody>
      </p:sp>
      <p:pic>
        <p:nvPicPr>
          <p:cNvPr id="139268" name="Picture 37" descr="MCUL CUcorp Combo.jpg"/>
          <p:cNvPicPr>
            <a:picLocks noChangeAspect="1"/>
          </p:cNvPicPr>
          <p:nvPr/>
        </p:nvPicPr>
        <p:blipFill>
          <a:blip r:embed="rId2"/>
          <a:srcRect/>
          <a:stretch>
            <a:fillRect/>
          </a:stretch>
        </p:blipFill>
        <p:spPr bwMode="auto">
          <a:xfrm>
            <a:off x="6934200" y="7010400"/>
            <a:ext cx="2895600" cy="592138"/>
          </a:xfrm>
          <a:prstGeom prst="rect">
            <a:avLst/>
          </a:prstGeom>
          <a:noFill/>
          <a:ln w="9525">
            <a:noFill/>
            <a:miter lim="800000"/>
            <a:headEnd/>
            <a:tailEnd/>
          </a:ln>
        </p:spPr>
      </p:pic>
      <p:sp>
        <p:nvSpPr>
          <p:cNvPr id="5" name="Title 4"/>
          <p:cNvSpPr>
            <a:spLocks noGrp="1"/>
          </p:cNvSpPr>
          <p:nvPr>
            <p:ph type="ctrTitle"/>
          </p:nvPr>
        </p:nvSpPr>
        <p:spPr>
          <a:xfrm>
            <a:off x="381000" y="1752600"/>
            <a:ext cx="9401176" cy="690563"/>
          </a:xfrm>
        </p:spPr>
        <p:txBody>
          <a:bodyPr/>
          <a:lstStyle/>
          <a:p>
            <a:r>
              <a:rPr lang="en-US" b="0" dirty="0" smtClean="0">
                <a:cs typeface="Tahoma" pitchFamily="34" charset="0"/>
              </a:rPr>
              <a:t>3. Board Job Description- Specific Duties </a:t>
            </a:r>
            <a:endParaRPr lang="en-US" dirty="0"/>
          </a:p>
        </p:txBody>
      </p:sp>
      <p:sp>
        <p:nvSpPr>
          <p:cNvPr id="6" name="Rectangle 5"/>
          <p:cNvSpPr/>
          <p:nvPr/>
        </p:nvSpPr>
        <p:spPr>
          <a:xfrm>
            <a:off x="457200" y="3124200"/>
            <a:ext cx="9067800" cy="1107996"/>
          </a:xfrm>
          <a:prstGeom prst="rect">
            <a:avLst/>
          </a:prstGeom>
        </p:spPr>
        <p:txBody>
          <a:bodyPr wrap="square">
            <a:spAutoFit/>
          </a:bodyPr>
          <a:lstStyle/>
          <a:p>
            <a:pPr lvl="0"/>
            <a:endParaRPr lang="en-US" dirty="0" smtClean="0"/>
          </a:p>
          <a:p>
            <a:pPr>
              <a:buFont typeface="Wingdings" pitchFamily="2" charset="2"/>
              <a:buChar char="Ø"/>
            </a:pPr>
            <a:endParaRPr lang="en-US" sz="2400" dirty="0" smtClean="0">
              <a:latin typeface="Calibri" pitchFamily="34" charset="0"/>
            </a:endParaRPr>
          </a:p>
          <a:p>
            <a:pPr lvl="0" eaLnBrk="0" hangingPunct="0">
              <a:buFont typeface="Wingdings" pitchFamily="2" charset="2"/>
              <a:buChar char="Ø"/>
            </a:pPr>
            <a:endParaRPr lang="en-US" sz="2400" dirty="0" smtClean="0">
              <a:latin typeface="Calibri" pitchFamily="34" charset="0"/>
              <a:ea typeface="Calibri" pitchFamily="34" charset="0"/>
              <a:cs typeface="Times New Roman" pitchFamily="18" charset="0"/>
            </a:endParaRPr>
          </a:p>
        </p:txBody>
      </p:sp>
      <p:sp>
        <p:nvSpPr>
          <p:cNvPr id="195585" name="Rectangle 1"/>
          <p:cNvSpPr>
            <a:spLocks noChangeArrowheads="1"/>
          </p:cNvSpPr>
          <p:nvPr/>
        </p:nvSpPr>
        <p:spPr bwMode="auto">
          <a:xfrm>
            <a:off x="533400" y="2438400"/>
            <a:ext cx="8458200" cy="38472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lvl="0" indent="-457200">
              <a:buFont typeface="Wingdings" pitchFamily="2" charset="2"/>
              <a:buChar char="Ø"/>
            </a:pPr>
            <a:r>
              <a:rPr lang="en-US" sz="2800" dirty="0" smtClean="0">
                <a:latin typeface="+mj-lt"/>
              </a:rPr>
              <a:t>Hire the CEO, define the scope of the person’s job and review progress in attaining goals and objectives.</a:t>
            </a:r>
          </a:p>
          <a:p>
            <a:pPr marL="457200" lvl="0" indent="-457200">
              <a:buFont typeface="Wingdings" pitchFamily="2" charset="2"/>
              <a:buChar char="Ø"/>
            </a:pPr>
            <a:endParaRPr lang="en-US" sz="2800" dirty="0" smtClean="0">
              <a:latin typeface="+mj-lt"/>
            </a:endParaRPr>
          </a:p>
          <a:p>
            <a:pPr marL="457200" lvl="0" indent="-457200">
              <a:buFont typeface="Wingdings" pitchFamily="2" charset="2"/>
              <a:buChar char="Ø"/>
            </a:pPr>
            <a:r>
              <a:rPr lang="en-US" sz="2800" dirty="0" smtClean="0">
                <a:latin typeface="+mj-lt"/>
              </a:rPr>
              <a:t>Attend Board meetings, exercise judgment independently from the CEO, and report to the members at the annual meeting.</a:t>
            </a:r>
          </a:p>
          <a:p>
            <a:pPr lvl="0" eaLnBrk="0" hangingPunct="0"/>
            <a:endParaRPr lang="en-US" sz="2400" dirty="0" smtClean="0"/>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endParaRPr kumimoji="0" lang="en-US" sz="24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Footer Placeholder 4"/>
          <p:cNvSpPr>
            <a:spLocks noGrp="1"/>
          </p:cNvSpPr>
          <p:nvPr>
            <p:ph type="ftr" sz="quarter" idx="4294967295"/>
          </p:nvPr>
        </p:nvSpPr>
        <p:spPr bwMode="auto">
          <a:xfrm>
            <a:off x="0" y="7081838"/>
            <a:ext cx="3184525" cy="517525"/>
          </a:xfrm>
          <a:prstGeom prst="rect">
            <a:avLst/>
          </a:prstGeom>
          <a:noFill/>
          <a:ln>
            <a:miter lim="800000"/>
            <a:headEnd/>
            <a:tailEnd/>
          </a:ln>
        </p:spPr>
        <p:txBody>
          <a:bodyPr lIns="101882" tIns="50941" rIns="101882" bIns="50941"/>
          <a:lstStyle/>
          <a:p>
            <a:r>
              <a:rPr lang="en-US" dirty="0"/>
              <a:t>				</a:t>
            </a:r>
            <a:r>
              <a:rPr lang="en-US" dirty="0">
                <a:solidFill>
                  <a:srgbClr val="0070C0"/>
                </a:solidFill>
              </a:rPr>
              <a:t>.</a:t>
            </a:r>
          </a:p>
        </p:txBody>
      </p:sp>
      <p:pic>
        <p:nvPicPr>
          <p:cNvPr id="139268" name="Picture 37" descr="MCUL CUcorp Combo.jpg"/>
          <p:cNvPicPr>
            <a:picLocks noChangeAspect="1"/>
          </p:cNvPicPr>
          <p:nvPr/>
        </p:nvPicPr>
        <p:blipFill>
          <a:blip r:embed="rId2"/>
          <a:srcRect/>
          <a:stretch>
            <a:fillRect/>
          </a:stretch>
        </p:blipFill>
        <p:spPr bwMode="auto">
          <a:xfrm>
            <a:off x="6934200" y="7010400"/>
            <a:ext cx="2895600" cy="592138"/>
          </a:xfrm>
          <a:prstGeom prst="rect">
            <a:avLst/>
          </a:prstGeom>
          <a:noFill/>
          <a:ln w="9525">
            <a:noFill/>
            <a:miter lim="800000"/>
            <a:headEnd/>
            <a:tailEnd/>
          </a:ln>
        </p:spPr>
      </p:pic>
      <p:sp>
        <p:nvSpPr>
          <p:cNvPr id="5" name="Title 4"/>
          <p:cNvSpPr>
            <a:spLocks noGrp="1"/>
          </p:cNvSpPr>
          <p:nvPr>
            <p:ph type="ctrTitle"/>
          </p:nvPr>
        </p:nvSpPr>
        <p:spPr>
          <a:xfrm>
            <a:off x="381000" y="2057400"/>
            <a:ext cx="9401176" cy="690563"/>
          </a:xfrm>
        </p:spPr>
        <p:txBody>
          <a:bodyPr/>
          <a:lstStyle/>
          <a:p>
            <a:r>
              <a:rPr lang="en-US" b="0" dirty="0" smtClean="0">
                <a:cs typeface="Tahoma" pitchFamily="34" charset="0"/>
              </a:rPr>
              <a:t>3. Board Job Description- Responsibilities </a:t>
            </a:r>
            <a:endParaRPr lang="en-US" dirty="0"/>
          </a:p>
        </p:txBody>
      </p:sp>
      <p:sp>
        <p:nvSpPr>
          <p:cNvPr id="6" name="Rectangle 5"/>
          <p:cNvSpPr/>
          <p:nvPr/>
        </p:nvSpPr>
        <p:spPr>
          <a:xfrm>
            <a:off x="457200" y="3124200"/>
            <a:ext cx="9067800" cy="1107996"/>
          </a:xfrm>
          <a:prstGeom prst="rect">
            <a:avLst/>
          </a:prstGeom>
        </p:spPr>
        <p:txBody>
          <a:bodyPr wrap="square">
            <a:spAutoFit/>
          </a:bodyPr>
          <a:lstStyle/>
          <a:p>
            <a:pPr lvl="0"/>
            <a:endParaRPr lang="en-US" dirty="0" smtClean="0"/>
          </a:p>
          <a:p>
            <a:pPr>
              <a:buFont typeface="Wingdings" pitchFamily="2" charset="2"/>
              <a:buChar char="Ø"/>
            </a:pPr>
            <a:endParaRPr lang="en-US" sz="2400" dirty="0" smtClean="0">
              <a:latin typeface="Calibri" pitchFamily="34" charset="0"/>
            </a:endParaRPr>
          </a:p>
          <a:p>
            <a:pPr lvl="0" eaLnBrk="0" hangingPunct="0">
              <a:buFont typeface="Wingdings" pitchFamily="2" charset="2"/>
              <a:buChar char="Ø"/>
            </a:pPr>
            <a:endParaRPr lang="en-US" sz="2400" dirty="0" smtClean="0">
              <a:latin typeface="Calibri" pitchFamily="34" charset="0"/>
              <a:ea typeface="Calibri" pitchFamily="34" charset="0"/>
              <a:cs typeface="Times New Roman" pitchFamily="18" charset="0"/>
            </a:endParaRPr>
          </a:p>
        </p:txBody>
      </p:sp>
      <p:sp>
        <p:nvSpPr>
          <p:cNvPr id="195585" name="Rectangle 1"/>
          <p:cNvSpPr>
            <a:spLocks noChangeArrowheads="1"/>
          </p:cNvSpPr>
          <p:nvPr/>
        </p:nvSpPr>
        <p:spPr bwMode="auto">
          <a:xfrm>
            <a:off x="533400" y="3048000"/>
            <a:ext cx="84582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indent="-457200">
              <a:buFont typeface="Wingdings" pitchFamily="2" charset="2"/>
              <a:buChar char="Ø"/>
            </a:pPr>
            <a:r>
              <a:rPr lang="en-US" sz="2800" u="sng" dirty="0" smtClean="0">
                <a:latin typeface="+mj-lt"/>
              </a:rPr>
              <a:t>Formulating Policies-</a:t>
            </a:r>
            <a:r>
              <a:rPr lang="en-US" sz="2800" dirty="0" smtClean="0">
                <a:latin typeface="+mj-lt"/>
              </a:rPr>
              <a:t> The board functions as the decision center for Long Term Strategies by establishing objectives, formulating policy and approving goals and programs.  Policies, goals and programs determine where the credit union is going</a:t>
            </a:r>
            <a:r>
              <a:rPr lang="en-US" sz="2800" dirty="0" smtClean="0">
                <a:latin typeface="Calibri" pitchFamily="34" charset="0"/>
              </a:rPr>
              <a:t>.  </a:t>
            </a:r>
          </a:p>
          <a:p>
            <a:pPr marL="457200" lvl="0" indent="-457200">
              <a:buFont typeface="+mj-lt"/>
              <a:buAutoNum type="arabicPeriod"/>
            </a:pPr>
            <a:endParaRPr lang="en-US" sz="2400" dirty="0" smtClean="0"/>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endParaRPr kumimoji="0" lang="en-US" sz="24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Footer Placeholder 4"/>
          <p:cNvSpPr>
            <a:spLocks noGrp="1"/>
          </p:cNvSpPr>
          <p:nvPr>
            <p:ph type="ftr" sz="quarter" idx="4294967295"/>
          </p:nvPr>
        </p:nvSpPr>
        <p:spPr bwMode="auto">
          <a:xfrm>
            <a:off x="0" y="7081838"/>
            <a:ext cx="3184525" cy="517525"/>
          </a:xfrm>
          <a:prstGeom prst="rect">
            <a:avLst/>
          </a:prstGeom>
          <a:noFill/>
          <a:ln>
            <a:miter lim="800000"/>
            <a:headEnd/>
            <a:tailEnd/>
          </a:ln>
        </p:spPr>
        <p:txBody>
          <a:bodyPr lIns="101882" tIns="50941" rIns="101882" bIns="50941"/>
          <a:lstStyle/>
          <a:p>
            <a:r>
              <a:rPr lang="en-US" dirty="0"/>
              <a:t>				</a:t>
            </a:r>
            <a:r>
              <a:rPr lang="en-US" dirty="0">
                <a:solidFill>
                  <a:srgbClr val="0070C0"/>
                </a:solidFill>
              </a:rPr>
              <a:t>.</a:t>
            </a:r>
          </a:p>
        </p:txBody>
      </p:sp>
      <p:pic>
        <p:nvPicPr>
          <p:cNvPr id="139268" name="Picture 37" descr="MCUL CUcorp Combo.jpg"/>
          <p:cNvPicPr>
            <a:picLocks noChangeAspect="1"/>
          </p:cNvPicPr>
          <p:nvPr/>
        </p:nvPicPr>
        <p:blipFill>
          <a:blip r:embed="rId2"/>
          <a:srcRect/>
          <a:stretch>
            <a:fillRect/>
          </a:stretch>
        </p:blipFill>
        <p:spPr bwMode="auto">
          <a:xfrm>
            <a:off x="6934200" y="7010400"/>
            <a:ext cx="2895600" cy="592138"/>
          </a:xfrm>
          <a:prstGeom prst="rect">
            <a:avLst/>
          </a:prstGeom>
          <a:noFill/>
          <a:ln w="9525">
            <a:noFill/>
            <a:miter lim="800000"/>
            <a:headEnd/>
            <a:tailEnd/>
          </a:ln>
        </p:spPr>
      </p:pic>
      <p:sp>
        <p:nvSpPr>
          <p:cNvPr id="5" name="Title 4"/>
          <p:cNvSpPr>
            <a:spLocks noGrp="1"/>
          </p:cNvSpPr>
          <p:nvPr>
            <p:ph type="ctrTitle"/>
          </p:nvPr>
        </p:nvSpPr>
        <p:spPr>
          <a:xfrm>
            <a:off x="381000" y="2286000"/>
            <a:ext cx="9401176" cy="690563"/>
          </a:xfrm>
        </p:spPr>
        <p:txBody>
          <a:bodyPr/>
          <a:lstStyle/>
          <a:p>
            <a:r>
              <a:rPr lang="en-US" b="0" dirty="0" smtClean="0">
                <a:cs typeface="Tahoma" pitchFamily="34" charset="0"/>
              </a:rPr>
              <a:t>1. Environmental Scan- Current Economy </a:t>
            </a:r>
            <a:endParaRPr lang="en-US" dirty="0"/>
          </a:p>
        </p:txBody>
      </p:sp>
      <p:sp>
        <p:nvSpPr>
          <p:cNvPr id="6" name="Rectangle 5"/>
          <p:cNvSpPr/>
          <p:nvPr/>
        </p:nvSpPr>
        <p:spPr>
          <a:xfrm>
            <a:off x="838200" y="3352800"/>
            <a:ext cx="8077200" cy="2092881"/>
          </a:xfrm>
          <a:prstGeom prst="rect">
            <a:avLst/>
          </a:prstGeom>
        </p:spPr>
        <p:txBody>
          <a:bodyPr wrap="square">
            <a:spAutoFit/>
          </a:bodyPr>
          <a:lstStyle/>
          <a:p>
            <a:pPr lvl="0"/>
            <a:endParaRPr lang="en-US" dirty="0" smtClean="0"/>
          </a:p>
          <a:p>
            <a:pPr marL="288925" indent="-288925" eaLnBrk="0" hangingPunct="0">
              <a:buFont typeface="Wingdings" pitchFamily="2" charset="2"/>
              <a:buChar char="Ø"/>
            </a:pPr>
            <a:r>
              <a:rPr lang="en-US" sz="2800" dirty="0" smtClean="0">
                <a:latin typeface="+mj-lt"/>
              </a:rPr>
              <a:t>It’s being called the “Great Recession” and most credit union leaders have never encountered anything like it. </a:t>
            </a:r>
          </a:p>
          <a:p>
            <a:pPr marL="228600" lvl="0" indent="-228600" eaLnBrk="0" hangingPunct="0">
              <a:buFont typeface="Wingdings" pitchFamily="2" charset="2"/>
              <a:buChar char="Ø"/>
            </a:pPr>
            <a:endParaRPr lang="en-US" sz="2800" dirty="0" smtClean="0">
              <a:latin typeface="Calibri" pitchFamily="34" charset="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Footer Placeholder 4"/>
          <p:cNvSpPr>
            <a:spLocks noGrp="1"/>
          </p:cNvSpPr>
          <p:nvPr>
            <p:ph type="ftr" sz="quarter" idx="4294967295"/>
          </p:nvPr>
        </p:nvSpPr>
        <p:spPr bwMode="auto">
          <a:xfrm>
            <a:off x="0" y="7081838"/>
            <a:ext cx="3184525" cy="517525"/>
          </a:xfrm>
          <a:prstGeom prst="rect">
            <a:avLst/>
          </a:prstGeom>
          <a:noFill/>
          <a:ln>
            <a:miter lim="800000"/>
            <a:headEnd/>
            <a:tailEnd/>
          </a:ln>
        </p:spPr>
        <p:txBody>
          <a:bodyPr lIns="101882" tIns="50941" rIns="101882" bIns="50941"/>
          <a:lstStyle/>
          <a:p>
            <a:r>
              <a:rPr lang="en-US" dirty="0"/>
              <a:t>				</a:t>
            </a:r>
            <a:r>
              <a:rPr lang="en-US" dirty="0">
                <a:solidFill>
                  <a:srgbClr val="0070C0"/>
                </a:solidFill>
              </a:rPr>
              <a:t>.</a:t>
            </a:r>
          </a:p>
        </p:txBody>
      </p:sp>
      <p:pic>
        <p:nvPicPr>
          <p:cNvPr id="139268" name="Picture 37" descr="MCUL CUcorp Combo.jpg"/>
          <p:cNvPicPr>
            <a:picLocks noChangeAspect="1"/>
          </p:cNvPicPr>
          <p:nvPr/>
        </p:nvPicPr>
        <p:blipFill>
          <a:blip r:embed="rId2"/>
          <a:srcRect/>
          <a:stretch>
            <a:fillRect/>
          </a:stretch>
        </p:blipFill>
        <p:spPr bwMode="auto">
          <a:xfrm>
            <a:off x="6934200" y="7010400"/>
            <a:ext cx="2895600" cy="592138"/>
          </a:xfrm>
          <a:prstGeom prst="rect">
            <a:avLst/>
          </a:prstGeom>
          <a:noFill/>
          <a:ln w="9525">
            <a:noFill/>
            <a:miter lim="800000"/>
            <a:headEnd/>
            <a:tailEnd/>
          </a:ln>
        </p:spPr>
      </p:pic>
      <p:sp>
        <p:nvSpPr>
          <p:cNvPr id="5" name="Title 4"/>
          <p:cNvSpPr>
            <a:spLocks noGrp="1"/>
          </p:cNvSpPr>
          <p:nvPr>
            <p:ph type="ctrTitle"/>
          </p:nvPr>
        </p:nvSpPr>
        <p:spPr>
          <a:xfrm>
            <a:off x="381000" y="2057400"/>
            <a:ext cx="9401176" cy="690563"/>
          </a:xfrm>
        </p:spPr>
        <p:txBody>
          <a:bodyPr/>
          <a:lstStyle/>
          <a:p>
            <a:r>
              <a:rPr lang="en-US" b="0" dirty="0" smtClean="0">
                <a:cs typeface="Tahoma" pitchFamily="34" charset="0"/>
              </a:rPr>
              <a:t>3. Board Job Description- Responsibilities </a:t>
            </a:r>
            <a:endParaRPr lang="en-US" dirty="0"/>
          </a:p>
        </p:txBody>
      </p:sp>
      <p:sp>
        <p:nvSpPr>
          <p:cNvPr id="6" name="Rectangle 5"/>
          <p:cNvSpPr/>
          <p:nvPr/>
        </p:nvSpPr>
        <p:spPr>
          <a:xfrm>
            <a:off x="457200" y="3124200"/>
            <a:ext cx="9067800" cy="1107996"/>
          </a:xfrm>
          <a:prstGeom prst="rect">
            <a:avLst/>
          </a:prstGeom>
        </p:spPr>
        <p:txBody>
          <a:bodyPr wrap="square">
            <a:spAutoFit/>
          </a:bodyPr>
          <a:lstStyle/>
          <a:p>
            <a:pPr lvl="0"/>
            <a:endParaRPr lang="en-US" dirty="0" smtClean="0"/>
          </a:p>
          <a:p>
            <a:pPr>
              <a:buFont typeface="Wingdings" pitchFamily="2" charset="2"/>
              <a:buChar char="Ø"/>
            </a:pPr>
            <a:endParaRPr lang="en-US" sz="2400" dirty="0" smtClean="0">
              <a:latin typeface="Calibri" pitchFamily="34" charset="0"/>
            </a:endParaRPr>
          </a:p>
          <a:p>
            <a:pPr lvl="0" eaLnBrk="0" hangingPunct="0">
              <a:buFont typeface="Wingdings" pitchFamily="2" charset="2"/>
              <a:buChar char="Ø"/>
            </a:pPr>
            <a:endParaRPr lang="en-US" sz="2400" dirty="0" smtClean="0">
              <a:latin typeface="Calibri" pitchFamily="34" charset="0"/>
              <a:ea typeface="Calibri" pitchFamily="34" charset="0"/>
              <a:cs typeface="Times New Roman" pitchFamily="18" charset="0"/>
            </a:endParaRPr>
          </a:p>
        </p:txBody>
      </p:sp>
      <p:sp>
        <p:nvSpPr>
          <p:cNvPr id="195585" name="Rectangle 1"/>
          <p:cNvSpPr>
            <a:spLocks noChangeArrowheads="1"/>
          </p:cNvSpPr>
          <p:nvPr/>
        </p:nvSpPr>
        <p:spPr bwMode="auto">
          <a:xfrm>
            <a:off x="533400" y="2971800"/>
            <a:ext cx="8458200"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lvl="0" indent="-457200">
              <a:buFont typeface="Wingdings" pitchFamily="2" charset="2"/>
              <a:buChar char="Ø"/>
            </a:pPr>
            <a:r>
              <a:rPr lang="en-US" sz="2800" u="sng" dirty="0" smtClean="0">
                <a:latin typeface="+mj-lt"/>
              </a:rPr>
              <a:t>Communicating- </a:t>
            </a:r>
            <a:r>
              <a:rPr lang="en-US" sz="2800" dirty="0" smtClean="0">
                <a:latin typeface="+mj-lt"/>
              </a:rPr>
              <a:t>The board informs its members at the annual meeting about credit union conditions, projects, and changes.  Communication between board and management is a two way street.  The board should obtain managements input before setting its policies.  Constant, open communication is the key!</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Footer Placeholder 4"/>
          <p:cNvSpPr>
            <a:spLocks noGrp="1"/>
          </p:cNvSpPr>
          <p:nvPr>
            <p:ph type="ftr" sz="quarter" idx="4294967295"/>
          </p:nvPr>
        </p:nvSpPr>
        <p:spPr bwMode="auto">
          <a:xfrm>
            <a:off x="0" y="7081838"/>
            <a:ext cx="3184525" cy="517525"/>
          </a:xfrm>
          <a:prstGeom prst="rect">
            <a:avLst/>
          </a:prstGeom>
          <a:noFill/>
          <a:ln>
            <a:miter lim="800000"/>
            <a:headEnd/>
            <a:tailEnd/>
          </a:ln>
        </p:spPr>
        <p:txBody>
          <a:bodyPr lIns="101882" tIns="50941" rIns="101882" bIns="50941"/>
          <a:lstStyle/>
          <a:p>
            <a:r>
              <a:rPr lang="en-US" dirty="0"/>
              <a:t>				</a:t>
            </a:r>
            <a:r>
              <a:rPr lang="en-US" dirty="0">
                <a:solidFill>
                  <a:srgbClr val="0070C0"/>
                </a:solidFill>
              </a:rPr>
              <a:t>.</a:t>
            </a:r>
          </a:p>
        </p:txBody>
      </p:sp>
      <p:pic>
        <p:nvPicPr>
          <p:cNvPr id="139268" name="Picture 37" descr="MCUL CUcorp Combo.jpg"/>
          <p:cNvPicPr>
            <a:picLocks noChangeAspect="1"/>
          </p:cNvPicPr>
          <p:nvPr/>
        </p:nvPicPr>
        <p:blipFill>
          <a:blip r:embed="rId2"/>
          <a:srcRect/>
          <a:stretch>
            <a:fillRect/>
          </a:stretch>
        </p:blipFill>
        <p:spPr bwMode="auto">
          <a:xfrm>
            <a:off x="6934200" y="7010400"/>
            <a:ext cx="2895600" cy="592138"/>
          </a:xfrm>
          <a:prstGeom prst="rect">
            <a:avLst/>
          </a:prstGeom>
          <a:noFill/>
          <a:ln w="9525">
            <a:noFill/>
            <a:miter lim="800000"/>
            <a:headEnd/>
            <a:tailEnd/>
          </a:ln>
        </p:spPr>
      </p:pic>
      <p:sp>
        <p:nvSpPr>
          <p:cNvPr id="5" name="Title 4"/>
          <p:cNvSpPr>
            <a:spLocks noGrp="1"/>
          </p:cNvSpPr>
          <p:nvPr>
            <p:ph type="ctrTitle"/>
          </p:nvPr>
        </p:nvSpPr>
        <p:spPr>
          <a:xfrm>
            <a:off x="381000" y="2057400"/>
            <a:ext cx="9401176" cy="690563"/>
          </a:xfrm>
        </p:spPr>
        <p:txBody>
          <a:bodyPr/>
          <a:lstStyle/>
          <a:p>
            <a:r>
              <a:rPr lang="en-US" b="0" dirty="0" smtClean="0">
                <a:cs typeface="Tahoma" pitchFamily="34" charset="0"/>
              </a:rPr>
              <a:t>3. Board Job Description- Responsibilities </a:t>
            </a:r>
            <a:endParaRPr lang="en-US" dirty="0"/>
          </a:p>
        </p:txBody>
      </p:sp>
      <p:sp>
        <p:nvSpPr>
          <p:cNvPr id="6" name="Rectangle 5"/>
          <p:cNvSpPr/>
          <p:nvPr/>
        </p:nvSpPr>
        <p:spPr>
          <a:xfrm>
            <a:off x="457200" y="3124200"/>
            <a:ext cx="9067800" cy="1107996"/>
          </a:xfrm>
          <a:prstGeom prst="rect">
            <a:avLst/>
          </a:prstGeom>
        </p:spPr>
        <p:txBody>
          <a:bodyPr wrap="square">
            <a:spAutoFit/>
          </a:bodyPr>
          <a:lstStyle/>
          <a:p>
            <a:pPr lvl="0"/>
            <a:endParaRPr lang="en-US" dirty="0" smtClean="0"/>
          </a:p>
          <a:p>
            <a:pPr>
              <a:buFont typeface="Wingdings" pitchFamily="2" charset="2"/>
              <a:buChar char="Ø"/>
            </a:pPr>
            <a:endParaRPr lang="en-US" sz="2400" dirty="0" smtClean="0">
              <a:latin typeface="Calibri" pitchFamily="34" charset="0"/>
            </a:endParaRPr>
          </a:p>
          <a:p>
            <a:pPr lvl="0" eaLnBrk="0" hangingPunct="0">
              <a:buFont typeface="Wingdings" pitchFamily="2" charset="2"/>
              <a:buChar char="Ø"/>
            </a:pPr>
            <a:endParaRPr lang="en-US" sz="2400" dirty="0" smtClean="0">
              <a:latin typeface="Calibri" pitchFamily="34" charset="0"/>
              <a:ea typeface="Calibri" pitchFamily="34" charset="0"/>
              <a:cs typeface="Times New Roman" pitchFamily="18" charset="0"/>
            </a:endParaRPr>
          </a:p>
        </p:txBody>
      </p:sp>
      <p:sp>
        <p:nvSpPr>
          <p:cNvPr id="195585" name="Rectangle 1"/>
          <p:cNvSpPr>
            <a:spLocks noChangeArrowheads="1"/>
          </p:cNvSpPr>
          <p:nvPr/>
        </p:nvSpPr>
        <p:spPr bwMode="auto">
          <a:xfrm>
            <a:off x="533400" y="2514600"/>
            <a:ext cx="8458200" cy="38472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indent="-457200"/>
            <a:endParaRPr lang="en-US" sz="2400" dirty="0" smtClean="0">
              <a:latin typeface="+mj-lt"/>
            </a:endParaRPr>
          </a:p>
          <a:p>
            <a:pPr marL="457200" indent="-457200">
              <a:buFont typeface="Wingdings" pitchFamily="2" charset="2"/>
              <a:buChar char="Ø"/>
            </a:pPr>
            <a:r>
              <a:rPr lang="en-US" sz="2800" u="sng" dirty="0" smtClean="0">
                <a:latin typeface="+mj-lt"/>
              </a:rPr>
              <a:t>Serving as Trustees- </a:t>
            </a:r>
            <a:r>
              <a:rPr lang="en-US" sz="2800" dirty="0" smtClean="0">
                <a:latin typeface="+mj-lt"/>
              </a:rPr>
              <a:t>The board protects each credit union members’ investments through proper control of the assets.  Trusteeship, however, extends beyond the obligation of the board to the members.  It also includes an obligation to the public and to the employees.    </a:t>
            </a:r>
          </a:p>
          <a:p>
            <a:pPr marL="457200" lvl="0" indent="-457200"/>
            <a:endParaRPr lang="en-US" sz="2400" dirty="0" smtClean="0">
              <a:latin typeface="Calibri" pitchFamily="34"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Footer Placeholder 4"/>
          <p:cNvSpPr>
            <a:spLocks noGrp="1"/>
          </p:cNvSpPr>
          <p:nvPr>
            <p:ph type="ftr" sz="quarter" idx="4294967295"/>
          </p:nvPr>
        </p:nvSpPr>
        <p:spPr bwMode="auto">
          <a:xfrm>
            <a:off x="0" y="7081838"/>
            <a:ext cx="3184525" cy="517525"/>
          </a:xfrm>
          <a:prstGeom prst="rect">
            <a:avLst/>
          </a:prstGeom>
          <a:noFill/>
          <a:ln>
            <a:miter lim="800000"/>
            <a:headEnd/>
            <a:tailEnd/>
          </a:ln>
        </p:spPr>
        <p:txBody>
          <a:bodyPr lIns="101882" tIns="50941" rIns="101882" bIns="50941"/>
          <a:lstStyle/>
          <a:p>
            <a:r>
              <a:rPr lang="en-US" dirty="0"/>
              <a:t>				</a:t>
            </a:r>
            <a:r>
              <a:rPr lang="en-US" dirty="0">
                <a:solidFill>
                  <a:srgbClr val="0070C0"/>
                </a:solidFill>
              </a:rPr>
              <a:t>.</a:t>
            </a:r>
          </a:p>
        </p:txBody>
      </p:sp>
      <p:pic>
        <p:nvPicPr>
          <p:cNvPr id="139268" name="Picture 37" descr="MCUL CUcorp Combo.jpg"/>
          <p:cNvPicPr>
            <a:picLocks noChangeAspect="1"/>
          </p:cNvPicPr>
          <p:nvPr/>
        </p:nvPicPr>
        <p:blipFill>
          <a:blip r:embed="rId2"/>
          <a:srcRect/>
          <a:stretch>
            <a:fillRect/>
          </a:stretch>
        </p:blipFill>
        <p:spPr bwMode="auto">
          <a:xfrm>
            <a:off x="6934200" y="7010400"/>
            <a:ext cx="2895600" cy="592138"/>
          </a:xfrm>
          <a:prstGeom prst="rect">
            <a:avLst/>
          </a:prstGeom>
          <a:noFill/>
          <a:ln w="9525">
            <a:noFill/>
            <a:miter lim="800000"/>
            <a:headEnd/>
            <a:tailEnd/>
          </a:ln>
        </p:spPr>
      </p:pic>
      <p:sp>
        <p:nvSpPr>
          <p:cNvPr id="5" name="Title 4"/>
          <p:cNvSpPr>
            <a:spLocks noGrp="1"/>
          </p:cNvSpPr>
          <p:nvPr>
            <p:ph type="ctrTitle"/>
          </p:nvPr>
        </p:nvSpPr>
        <p:spPr>
          <a:xfrm>
            <a:off x="381000" y="2057400"/>
            <a:ext cx="9401176" cy="690563"/>
          </a:xfrm>
        </p:spPr>
        <p:txBody>
          <a:bodyPr/>
          <a:lstStyle/>
          <a:p>
            <a:r>
              <a:rPr lang="en-US" b="0" dirty="0" smtClean="0">
                <a:cs typeface="Tahoma" pitchFamily="34" charset="0"/>
              </a:rPr>
              <a:t>3. Board Job Description- Responsibilities </a:t>
            </a:r>
            <a:endParaRPr lang="en-US" dirty="0"/>
          </a:p>
        </p:txBody>
      </p:sp>
      <p:sp>
        <p:nvSpPr>
          <p:cNvPr id="6" name="Rectangle 5"/>
          <p:cNvSpPr/>
          <p:nvPr/>
        </p:nvSpPr>
        <p:spPr>
          <a:xfrm>
            <a:off x="457200" y="3124200"/>
            <a:ext cx="9067800" cy="1107996"/>
          </a:xfrm>
          <a:prstGeom prst="rect">
            <a:avLst/>
          </a:prstGeom>
        </p:spPr>
        <p:txBody>
          <a:bodyPr wrap="square">
            <a:spAutoFit/>
          </a:bodyPr>
          <a:lstStyle/>
          <a:p>
            <a:pPr lvl="0"/>
            <a:endParaRPr lang="en-US" dirty="0" smtClean="0"/>
          </a:p>
          <a:p>
            <a:pPr>
              <a:buFont typeface="Wingdings" pitchFamily="2" charset="2"/>
              <a:buChar char="Ø"/>
            </a:pPr>
            <a:endParaRPr lang="en-US" sz="2400" dirty="0" smtClean="0">
              <a:latin typeface="Calibri" pitchFamily="34" charset="0"/>
            </a:endParaRPr>
          </a:p>
          <a:p>
            <a:pPr lvl="0" eaLnBrk="0" hangingPunct="0">
              <a:buFont typeface="Wingdings" pitchFamily="2" charset="2"/>
              <a:buChar char="Ø"/>
            </a:pPr>
            <a:endParaRPr lang="en-US" sz="2400" dirty="0" smtClean="0">
              <a:latin typeface="Calibri" pitchFamily="34" charset="0"/>
              <a:ea typeface="Calibri" pitchFamily="34" charset="0"/>
              <a:cs typeface="Times New Roman" pitchFamily="18" charset="0"/>
            </a:endParaRPr>
          </a:p>
        </p:txBody>
      </p:sp>
      <p:sp>
        <p:nvSpPr>
          <p:cNvPr id="195585" name="Rectangle 1"/>
          <p:cNvSpPr>
            <a:spLocks noChangeArrowheads="1"/>
          </p:cNvSpPr>
          <p:nvPr/>
        </p:nvSpPr>
        <p:spPr bwMode="auto">
          <a:xfrm>
            <a:off x="533400" y="2743200"/>
            <a:ext cx="8458200" cy="33547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lvl="0" indent="-457200"/>
            <a:endParaRPr lang="en-US" sz="2400" dirty="0" smtClean="0">
              <a:latin typeface="+mj-lt"/>
            </a:endParaRPr>
          </a:p>
          <a:p>
            <a:pPr marL="457200" lvl="0" indent="-457200">
              <a:buFont typeface="Wingdings" pitchFamily="2" charset="2"/>
              <a:buChar char="Ø"/>
            </a:pPr>
            <a:r>
              <a:rPr lang="en-US" sz="2800" u="sng" dirty="0" smtClean="0">
                <a:latin typeface="+mj-lt"/>
              </a:rPr>
              <a:t>Ensuring Development of the Credit Union- </a:t>
            </a:r>
            <a:r>
              <a:rPr lang="en-US" sz="2800" dirty="0" smtClean="0">
                <a:latin typeface="+mj-lt"/>
              </a:rPr>
              <a:t>   </a:t>
            </a:r>
          </a:p>
          <a:p>
            <a:pPr marL="457200" lvl="0" indent="-457200"/>
            <a:r>
              <a:rPr lang="en-US" sz="2800" dirty="0" smtClean="0">
                <a:latin typeface="+mj-lt"/>
              </a:rPr>
              <a:t>	The Board also recruits well-qualified candidates to serve as directors.  Also, the board must receive training, review its performance annually and set and accomplish its goals.  </a:t>
            </a:r>
          </a:p>
          <a:p>
            <a:pPr marL="457200" indent="-457200"/>
            <a:endParaRPr lang="en-US" sz="2400" dirty="0" smtClean="0">
              <a:latin typeface="Calibri" pitchFamily="34" charset="0"/>
            </a:endParaRPr>
          </a:p>
          <a:p>
            <a:pPr marL="457200" lvl="0" indent="-457200"/>
            <a:endParaRPr lang="en-US" sz="2400" dirty="0" smtClean="0">
              <a:latin typeface="Calibri" pitchFamily="34"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Footer Placeholder 4"/>
          <p:cNvSpPr>
            <a:spLocks noGrp="1"/>
          </p:cNvSpPr>
          <p:nvPr>
            <p:ph type="ftr" sz="quarter" idx="4294967295"/>
          </p:nvPr>
        </p:nvSpPr>
        <p:spPr bwMode="auto">
          <a:xfrm>
            <a:off x="0" y="7081838"/>
            <a:ext cx="3184525" cy="517525"/>
          </a:xfrm>
          <a:prstGeom prst="rect">
            <a:avLst/>
          </a:prstGeom>
          <a:noFill/>
          <a:ln>
            <a:miter lim="800000"/>
            <a:headEnd/>
            <a:tailEnd/>
          </a:ln>
        </p:spPr>
        <p:txBody>
          <a:bodyPr lIns="101882" tIns="50941" rIns="101882" bIns="50941"/>
          <a:lstStyle/>
          <a:p>
            <a:r>
              <a:rPr lang="en-US" dirty="0"/>
              <a:t>				</a:t>
            </a:r>
            <a:r>
              <a:rPr lang="en-US" dirty="0">
                <a:solidFill>
                  <a:srgbClr val="0070C0"/>
                </a:solidFill>
              </a:rPr>
              <a:t>.</a:t>
            </a:r>
          </a:p>
        </p:txBody>
      </p:sp>
      <p:pic>
        <p:nvPicPr>
          <p:cNvPr id="139268" name="Picture 37" descr="MCUL CUcorp Combo.jpg"/>
          <p:cNvPicPr>
            <a:picLocks noChangeAspect="1"/>
          </p:cNvPicPr>
          <p:nvPr/>
        </p:nvPicPr>
        <p:blipFill>
          <a:blip r:embed="rId2"/>
          <a:srcRect/>
          <a:stretch>
            <a:fillRect/>
          </a:stretch>
        </p:blipFill>
        <p:spPr bwMode="auto">
          <a:xfrm>
            <a:off x="6934200" y="7010400"/>
            <a:ext cx="2895600" cy="592138"/>
          </a:xfrm>
          <a:prstGeom prst="rect">
            <a:avLst/>
          </a:prstGeom>
          <a:noFill/>
          <a:ln w="9525">
            <a:noFill/>
            <a:miter lim="800000"/>
            <a:headEnd/>
            <a:tailEnd/>
          </a:ln>
        </p:spPr>
      </p:pic>
      <p:sp>
        <p:nvSpPr>
          <p:cNvPr id="5" name="Title 4"/>
          <p:cNvSpPr>
            <a:spLocks noGrp="1"/>
          </p:cNvSpPr>
          <p:nvPr>
            <p:ph type="ctrTitle"/>
          </p:nvPr>
        </p:nvSpPr>
        <p:spPr>
          <a:xfrm>
            <a:off x="381000" y="2057400"/>
            <a:ext cx="9401176" cy="690563"/>
          </a:xfrm>
        </p:spPr>
        <p:txBody>
          <a:bodyPr/>
          <a:lstStyle/>
          <a:p>
            <a:r>
              <a:rPr lang="en-US" b="0" dirty="0" smtClean="0">
                <a:cs typeface="Tahoma" pitchFamily="34" charset="0"/>
              </a:rPr>
              <a:t>3. Board Job Description- Responsibilities</a:t>
            </a:r>
            <a:endParaRPr lang="en-US" dirty="0"/>
          </a:p>
        </p:txBody>
      </p:sp>
      <p:sp>
        <p:nvSpPr>
          <p:cNvPr id="6" name="Rectangle 5"/>
          <p:cNvSpPr/>
          <p:nvPr/>
        </p:nvSpPr>
        <p:spPr>
          <a:xfrm>
            <a:off x="457200" y="3124200"/>
            <a:ext cx="9067800" cy="1107996"/>
          </a:xfrm>
          <a:prstGeom prst="rect">
            <a:avLst/>
          </a:prstGeom>
        </p:spPr>
        <p:txBody>
          <a:bodyPr wrap="square">
            <a:spAutoFit/>
          </a:bodyPr>
          <a:lstStyle/>
          <a:p>
            <a:pPr lvl="0"/>
            <a:endParaRPr lang="en-US" dirty="0" smtClean="0"/>
          </a:p>
          <a:p>
            <a:pPr>
              <a:buFont typeface="Wingdings" pitchFamily="2" charset="2"/>
              <a:buChar char="Ø"/>
            </a:pPr>
            <a:endParaRPr lang="en-US" sz="2400" dirty="0" smtClean="0">
              <a:latin typeface="Calibri" pitchFamily="34" charset="0"/>
            </a:endParaRPr>
          </a:p>
          <a:p>
            <a:pPr lvl="0" eaLnBrk="0" hangingPunct="0">
              <a:buFont typeface="Wingdings" pitchFamily="2" charset="2"/>
              <a:buChar char="Ø"/>
            </a:pPr>
            <a:endParaRPr lang="en-US" sz="2400" dirty="0" smtClean="0">
              <a:latin typeface="Calibri" pitchFamily="34" charset="0"/>
              <a:ea typeface="Calibri" pitchFamily="34" charset="0"/>
              <a:cs typeface="Times New Roman" pitchFamily="18" charset="0"/>
            </a:endParaRPr>
          </a:p>
        </p:txBody>
      </p:sp>
      <p:sp>
        <p:nvSpPr>
          <p:cNvPr id="195585" name="Rectangle 1"/>
          <p:cNvSpPr>
            <a:spLocks noChangeArrowheads="1"/>
          </p:cNvSpPr>
          <p:nvPr/>
        </p:nvSpPr>
        <p:spPr bwMode="auto">
          <a:xfrm>
            <a:off x="533400" y="2743200"/>
            <a:ext cx="8458200" cy="37240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indent="-457200"/>
            <a:endParaRPr lang="en-US" sz="2400" dirty="0" smtClean="0">
              <a:latin typeface="Calibri" pitchFamily="34" charset="0"/>
            </a:endParaRPr>
          </a:p>
          <a:p>
            <a:pPr marL="457200" indent="-457200">
              <a:buFont typeface="Wingdings" pitchFamily="2" charset="2"/>
              <a:buChar char="Ø"/>
            </a:pPr>
            <a:r>
              <a:rPr lang="en-US" sz="2800" u="sng" dirty="0" smtClean="0">
                <a:latin typeface="+mj-lt"/>
              </a:rPr>
              <a:t>Symbolic Leadership- </a:t>
            </a:r>
            <a:r>
              <a:rPr lang="en-US" sz="2800" dirty="0" smtClean="0">
                <a:latin typeface="+mj-lt"/>
              </a:rPr>
              <a:t>Directors are leaders in the credit union and regarded as such by the public, the business world and in their communities.  Board members must function as a trusted representative for the credit union.</a:t>
            </a:r>
          </a:p>
          <a:p>
            <a:pPr marL="457200" lvl="0" indent="-457200"/>
            <a:endParaRPr lang="en-US" sz="2400" dirty="0" smtClean="0">
              <a:latin typeface="Calibri" pitchFamily="34" charset="0"/>
            </a:endParaRPr>
          </a:p>
          <a:p>
            <a:pPr marL="457200" indent="-457200"/>
            <a:endParaRPr lang="en-US" sz="2400" dirty="0" smtClean="0">
              <a:latin typeface="Calibri" pitchFamily="34" charset="0"/>
            </a:endParaRPr>
          </a:p>
          <a:p>
            <a:pPr marL="457200" lvl="0" indent="-457200"/>
            <a:endParaRPr lang="en-US" sz="2400" dirty="0" smtClean="0">
              <a:latin typeface="Calibri" pitchFamily="34"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Footer Placeholder 4"/>
          <p:cNvSpPr>
            <a:spLocks noGrp="1"/>
          </p:cNvSpPr>
          <p:nvPr>
            <p:ph type="ftr" sz="quarter" idx="4294967295"/>
          </p:nvPr>
        </p:nvSpPr>
        <p:spPr bwMode="auto">
          <a:xfrm>
            <a:off x="0" y="7081838"/>
            <a:ext cx="3184525" cy="517525"/>
          </a:xfrm>
          <a:prstGeom prst="rect">
            <a:avLst/>
          </a:prstGeom>
          <a:noFill/>
          <a:ln>
            <a:miter lim="800000"/>
            <a:headEnd/>
            <a:tailEnd/>
          </a:ln>
        </p:spPr>
        <p:txBody>
          <a:bodyPr lIns="101882" tIns="50941" rIns="101882" bIns="50941"/>
          <a:lstStyle/>
          <a:p>
            <a:r>
              <a:rPr lang="en-US" dirty="0"/>
              <a:t>				</a:t>
            </a:r>
            <a:r>
              <a:rPr lang="en-US" dirty="0">
                <a:solidFill>
                  <a:srgbClr val="0070C0"/>
                </a:solidFill>
              </a:rPr>
              <a:t>.</a:t>
            </a:r>
          </a:p>
        </p:txBody>
      </p:sp>
      <p:pic>
        <p:nvPicPr>
          <p:cNvPr id="139268" name="Picture 37" descr="MCUL CUcorp Combo.jpg"/>
          <p:cNvPicPr>
            <a:picLocks noChangeAspect="1"/>
          </p:cNvPicPr>
          <p:nvPr/>
        </p:nvPicPr>
        <p:blipFill>
          <a:blip r:embed="rId2"/>
          <a:srcRect/>
          <a:stretch>
            <a:fillRect/>
          </a:stretch>
        </p:blipFill>
        <p:spPr bwMode="auto">
          <a:xfrm>
            <a:off x="6934200" y="7010400"/>
            <a:ext cx="2895600" cy="592138"/>
          </a:xfrm>
          <a:prstGeom prst="rect">
            <a:avLst/>
          </a:prstGeom>
          <a:noFill/>
          <a:ln w="9525">
            <a:noFill/>
            <a:miter lim="800000"/>
            <a:headEnd/>
            <a:tailEnd/>
          </a:ln>
        </p:spPr>
      </p:pic>
      <p:sp>
        <p:nvSpPr>
          <p:cNvPr id="5" name="Title 4"/>
          <p:cNvSpPr>
            <a:spLocks noGrp="1"/>
          </p:cNvSpPr>
          <p:nvPr>
            <p:ph type="ctrTitle"/>
          </p:nvPr>
        </p:nvSpPr>
        <p:spPr>
          <a:xfrm>
            <a:off x="381000" y="2057400"/>
            <a:ext cx="9401176" cy="690563"/>
          </a:xfrm>
        </p:spPr>
        <p:txBody>
          <a:bodyPr/>
          <a:lstStyle/>
          <a:p>
            <a:r>
              <a:rPr lang="en-US" b="0" dirty="0" smtClean="0">
                <a:cs typeface="Tahoma" pitchFamily="34" charset="0"/>
              </a:rPr>
              <a:t>3. Board Job Description- Board/CEO Team</a:t>
            </a:r>
            <a:endParaRPr lang="en-US" dirty="0"/>
          </a:p>
        </p:txBody>
      </p:sp>
      <p:sp>
        <p:nvSpPr>
          <p:cNvPr id="6" name="Rectangle 5"/>
          <p:cNvSpPr/>
          <p:nvPr/>
        </p:nvSpPr>
        <p:spPr>
          <a:xfrm>
            <a:off x="457200" y="3124200"/>
            <a:ext cx="9067800" cy="1107996"/>
          </a:xfrm>
          <a:prstGeom prst="rect">
            <a:avLst/>
          </a:prstGeom>
        </p:spPr>
        <p:txBody>
          <a:bodyPr wrap="square">
            <a:spAutoFit/>
          </a:bodyPr>
          <a:lstStyle/>
          <a:p>
            <a:pPr lvl="0"/>
            <a:endParaRPr lang="en-US" dirty="0" smtClean="0"/>
          </a:p>
          <a:p>
            <a:pPr>
              <a:buFont typeface="Wingdings" pitchFamily="2" charset="2"/>
              <a:buChar char="Ø"/>
            </a:pPr>
            <a:endParaRPr lang="en-US" sz="2400" dirty="0" smtClean="0">
              <a:latin typeface="Calibri" pitchFamily="34" charset="0"/>
            </a:endParaRPr>
          </a:p>
          <a:p>
            <a:pPr lvl="0" eaLnBrk="0" hangingPunct="0">
              <a:buFont typeface="Wingdings" pitchFamily="2" charset="2"/>
              <a:buChar char="Ø"/>
            </a:pPr>
            <a:endParaRPr lang="en-US" sz="2400" dirty="0" smtClean="0">
              <a:latin typeface="Calibri" pitchFamily="34" charset="0"/>
              <a:ea typeface="Calibri" pitchFamily="34" charset="0"/>
              <a:cs typeface="Times New Roman" pitchFamily="18" charset="0"/>
            </a:endParaRPr>
          </a:p>
        </p:txBody>
      </p:sp>
      <p:sp>
        <p:nvSpPr>
          <p:cNvPr id="195585" name="Rectangle 1"/>
          <p:cNvSpPr>
            <a:spLocks noChangeArrowheads="1"/>
          </p:cNvSpPr>
          <p:nvPr/>
        </p:nvSpPr>
        <p:spPr bwMode="auto">
          <a:xfrm>
            <a:off x="533400" y="2209800"/>
            <a:ext cx="8458200"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endParaRPr lang="en-US" sz="2400" dirty="0" smtClean="0">
              <a:latin typeface="Calibri" pitchFamily="34" charset="0"/>
              <a:cs typeface="Times New Roman" pitchFamily="18" charset="0"/>
            </a:endParaRPr>
          </a:p>
          <a:p>
            <a:pPr lvl="0"/>
            <a:endParaRPr lang="en-US" sz="2400" dirty="0" smtClean="0">
              <a:latin typeface="Calibri" pitchFamily="34" charset="0"/>
            </a:endParaRPr>
          </a:p>
          <a:p>
            <a:pPr marL="457200" indent="-457200">
              <a:buFont typeface="Wingdings" pitchFamily="2" charset="2"/>
              <a:buChar char="Ø"/>
            </a:pPr>
            <a:r>
              <a:rPr lang="en-US" sz="2800" dirty="0" smtClean="0">
                <a:latin typeface="+mj-lt"/>
              </a:rPr>
              <a:t>The board of directors receives its power to manage the affairs of the credit union through law and from the members.  This doesn’t mean, however, that the board manages the day to day business operations.  Directing routine daily operations is delegated to the President/CEO.</a:t>
            </a:r>
          </a:p>
          <a:p>
            <a:pPr marL="457200" indent="-457200"/>
            <a:endParaRPr lang="en-US" sz="2400" dirty="0" smtClean="0">
              <a:latin typeface="Calibri" pitchFamily="34" charset="0"/>
            </a:endParaRPr>
          </a:p>
          <a:p>
            <a:pPr marL="457200" lvl="0" indent="-457200"/>
            <a:endParaRPr lang="en-US" sz="2400" dirty="0" smtClean="0">
              <a:latin typeface="Calibri" pitchFamily="34" charset="0"/>
            </a:endParaRPr>
          </a:p>
          <a:p>
            <a:pPr marL="457200" indent="-457200"/>
            <a:endParaRPr lang="en-US" sz="2400" dirty="0" smtClean="0">
              <a:latin typeface="Calibri" pitchFamily="34" charset="0"/>
            </a:endParaRPr>
          </a:p>
          <a:p>
            <a:pPr marL="457200" lvl="0" indent="-457200"/>
            <a:endParaRPr lang="en-US" sz="2400" dirty="0" smtClean="0">
              <a:latin typeface="Calibri" pitchFamily="34"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Footer Placeholder 4"/>
          <p:cNvSpPr>
            <a:spLocks noGrp="1"/>
          </p:cNvSpPr>
          <p:nvPr>
            <p:ph type="ftr" sz="quarter" idx="4294967295"/>
          </p:nvPr>
        </p:nvSpPr>
        <p:spPr bwMode="auto">
          <a:xfrm>
            <a:off x="0" y="7081838"/>
            <a:ext cx="3184525" cy="517525"/>
          </a:xfrm>
          <a:prstGeom prst="rect">
            <a:avLst/>
          </a:prstGeom>
          <a:noFill/>
          <a:ln>
            <a:miter lim="800000"/>
            <a:headEnd/>
            <a:tailEnd/>
          </a:ln>
        </p:spPr>
        <p:txBody>
          <a:bodyPr lIns="101882" tIns="50941" rIns="101882" bIns="50941"/>
          <a:lstStyle/>
          <a:p>
            <a:r>
              <a:rPr lang="en-US" dirty="0"/>
              <a:t>				</a:t>
            </a:r>
            <a:r>
              <a:rPr lang="en-US" dirty="0">
                <a:solidFill>
                  <a:srgbClr val="0070C0"/>
                </a:solidFill>
              </a:rPr>
              <a:t>.</a:t>
            </a:r>
          </a:p>
        </p:txBody>
      </p:sp>
      <p:pic>
        <p:nvPicPr>
          <p:cNvPr id="139268" name="Picture 37" descr="MCUL CUcorp Combo.jpg"/>
          <p:cNvPicPr>
            <a:picLocks noChangeAspect="1"/>
          </p:cNvPicPr>
          <p:nvPr/>
        </p:nvPicPr>
        <p:blipFill>
          <a:blip r:embed="rId2"/>
          <a:srcRect/>
          <a:stretch>
            <a:fillRect/>
          </a:stretch>
        </p:blipFill>
        <p:spPr bwMode="auto">
          <a:xfrm>
            <a:off x="6934200" y="7010400"/>
            <a:ext cx="2895600" cy="592138"/>
          </a:xfrm>
          <a:prstGeom prst="rect">
            <a:avLst/>
          </a:prstGeom>
          <a:noFill/>
          <a:ln w="9525">
            <a:noFill/>
            <a:miter lim="800000"/>
            <a:headEnd/>
            <a:tailEnd/>
          </a:ln>
        </p:spPr>
      </p:pic>
      <p:sp>
        <p:nvSpPr>
          <p:cNvPr id="5" name="Title 4"/>
          <p:cNvSpPr>
            <a:spLocks noGrp="1"/>
          </p:cNvSpPr>
          <p:nvPr>
            <p:ph type="ctrTitle"/>
          </p:nvPr>
        </p:nvSpPr>
        <p:spPr>
          <a:xfrm>
            <a:off x="381000" y="2057400"/>
            <a:ext cx="9401176" cy="690563"/>
          </a:xfrm>
        </p:spPr>
        <p:txBody>
          <a:bodyPr/>
          <a:lstStyle/>
          <a:p>
            <a:r>
              <a:rPr lang="en-US" b="0" dirty="0" smtClean="0">
                <a:cs typeface="Tahoma" pitchFamily="34" charset="0"/>
              </a:rPr>
              <a:t>3. Board Job Description- Board/CEO Team</a:t>
            </a:r>
            <a:endParaRPr lang="en-US" dirty="0"/>
          </a:p>
        </p:txBody>
      </p:sp>
      <p:sp>
        <p:nvSpPr>
          <p:cNvPr id="6" name="Rectangle 5"/>
          <p:cNvSpPr/>
          <p:nvPr/>
        </p:nvSpPr>
        <p:spPr>
          <a:xfrm>
            <a:off x="457200" y="3124200"/>
            <a:ext cx="9067800" cy="1107996"/>
          </a:xfrm>
          <a:prstGeom prst="rect">
            <a:avLst/>
          </a:prstGeom>
        </p:spPr>
        <p:txBody>
          <a:bodyPr wrap="square">
            <a:spAutoFit/>
          </a:bodyPr>
          <a:lstStyle/>
          <a:p>
            <a:pPr lvl="0"/>
            <a:endParaRPr lang="en-US" dirty="0" smtClean="0"/>
          </a:p>
          <a:p>
            <a:pPr>
              <a:buFont typeface="Wingdings" pitchFamily="2" charset="2"/>
              <a:buChar char="Ø"/>
            </a:pPr>
            <a:endParaRPr lang="en-US" sz="2400" dirty="0" smtClean="0">
              <a:latin typeface="Calibri" pitchFamily="34" charset="0"/>
            </a:endParaRPr>
          </a:p>
          <a:p>
            <a:pPr lvl="0" eaLnBrk="0" hangingPunct="0">
              <a:buFont typeface="Wingdings" pitchFamily="2" charset="2"/>
              <a:buChar char="Ø"/>
            </a:pPr>
            <a:endParaRPr lang="en-US" sz="2400" dirty="0" smtClean="0">
              <a:latin typeface="Calibri" pitchFamily="34" charset="0"/>
              <a:ea typeface="Calibri" pitchFamily="34" charset="0"/>
              <a:cs typeface="Times New Roman" pitchFamily="18" charset="0"/>
            </a:endParaRPr>
          </a:p>
        </p:txBody>
      </p:sp>
      <p:sp>
        <p:nvSpPr>
          <p:cNvPr id="195585" name="Rectangle 1"/>
          <p:cNvSpPr>
            <a:spLocks noChangeArrowheads="1"/>
          </p:cNvSpPr>
          <p:nvPr/>
        </p:nvSpPr>
        <p:spPr bwMode="auto">
          <a:xfrm>
            <a:off x="533400" y="2743200"/>
            <a:ext cx="8458200" cy="44627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endParaRPr lang="en-US" sz="2400" dirty="0" smtClean="0">
              <a:latin typeface="+mj-lt"/>
            </a:endParaRPr>
          </a:p>
          <a:p>
            <a:pPr marL="457200" indent="-457200">
              <a:buFont typeface="Wingdings" pitchFamily="2" charset="2"/>
              <a:buChar char="Ø"/>
            </a:pPr>
            <a:r>
              <a:rPr lang="en-US" sz="2800" dirty="0" smtClean="0">
                <a:latin typeface="+mj-lt"/>
              </a:rPr>
              <a:t>This can make it hard to draw an absolute line separating board and executive authority.  Both parties are concerned with leadership functions, the difference is in the scope of responsibility</a:t>
            </a:r>
            <a:r>
              <a:rPr lang="en-US" sz="2800" dirty="0" smtClean="0">
                <a:latin typeface="Calibri" pitchFamily="34" charset="0"/>
              </a:rPr>
              <a:t>.</a:t>
            </a:r>
          </a:p>
          <a:p>
            <a:pPr marL="457200" indent="-457200"/>
            <a:endParaRPr lang="en-US" sz="2400" dirty="0" smtClean="0">
              <a:latin typeface="Calibri" pitchFamily="34" charset="0"/>
            </a:endParaRPr>
          </a:p>
          <a:p>
            <a:pPr marL="457200" indent="-457200"/>
            <a:endParaRPr lang="en-US" sz="2400" dirty="0" smtClean="0">
              <a:latin typeface="Calibri" pitchFamily="34" charset="0"/>
            </a:endParaRPr>
          </a:p>
          <a:p>
            <a:pPr marL="457200" lvl="0" indent="-457200"/>
            <a:endParaRPr lang="en-US" sz="2400" dirty="0" smtClean="0">
              <a:latin typeface="Calibri" pitchFamily="34" charset="0"/>
            </a:endParaRPr>
          </a:p>
          <a:p>
            <a:pPr marL="457200" indent="-457200"/>
            <a:endParaRPr lang="en-US" sz="2400" dirty="0" smtClean="0">
              <a:latin typeface="Calibri" pitchFamily="34" charset="0"/>
            </a:endParaRPr>
          </a:p>
          <a:p>
            <a:pPr marL="457200" lvl="0" indent="-457200"/>
            <a:endParaRPr lang="en-US" sz="2400" dirty="0" smtClean="0">
              <a:latin typeface="Calibri" pitchFamily="34"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Footer Placeholder 4"/>
          <p:cNvSpPr>
            <a:spLocks noGrp="1"/>
          </p:cNvSpPr>
          <p:nvPr>
            <p:ph type="ftr" sz="quarter" idx="4294967295"/>
          </p:nvPr>
        </p:nvSpPr>
        <p:spPr bwMode="auto">
          <a:xfrm>
            <a:off x="0" y="7081838"/>
            <a:ext cx="3184525" cy="517525"/>
          </a:xfrm>
          <a:prstGeom prst="rect">
            <a:avLst/>
          </a:prstGeom>
          <a:noFill/>
          <a:ln>
            <a:miter lim="800000"/>
            <a:headEnd/>
            <a:tailEnd/>
          </a:ln>
        </p:spPr>
        <p:txBody>
          <a:bodyPr lIns="101882" tIns="50941" rIns="101882" bIns="50941"/>
          <a:lstStyle/>
          <a:p>
            <a:r>
              <a:rPr lang="en-US" dirty="0"/>
              <a:t>				</a:t>
            </a:r>
            <a:r>
              <a:rPr lang="en-US" dirty="0">
                <a:solidFill>
                  <a:srgbClr val="0070C0"/>
                </a:solidFill>
              </a:rPr>
              <a:t>.</a:t>
            </a:r>
          </a:p>
        </p:txBody>
      </p:sp>
      <p:pic>
        <p:nvPicPr>
          <p:cNvPr id="139268" name="Picture 37" descr="MCUL CUcorp Combo.jpg"/>
          <p:cNvPicPr>
            <a:picLocks noChangeAspect="1"/>
          </p:cNvPicPr>
          <p:nvPr/>
        </p:nvPicPr>
        <p:blipFill>
          <a:blip r:embed="rId2"/>
          <a:srcRect/>
          <a:stretch>
            <a:fillRect/>
          </a:stretch>
        </p:blipFill>
        <p:spPr bwMode="auto">
          <a:xfrm>
            <a:off x="6934200" y="7010400"/>
            <a:ext cx="2895600" cy="592138"/>
          </a:xfrm>
          <a:prstGeom prst="rect">
            <a:avLst/>
          </a:prstGeom>
          <a:noFill/>
          <a:ln w="9525">
            <a:noFill/>
            <a:miter lim="800000"/>
            <a:headEnd/>
            <a:tailEnd/>
          </a:ln>
        </p:spPr>
      </p:pic>
      <p:sp>
        <p:nvSpPr>
          <p:cNvPr id="5" name="Title 4"/>
          <p:cNvSpPr>
            <a:spLocks noGrp="1"/>
          </p:cNvSpPr>
          <p:nvPr>
            <p:ph type="ctrTitle"/>
          </p:nvPr>
        </p:nvSpPr>
        <p:spPr>
          <a:xfrm>
            <a:off x="381000" y="1905000"/>
            <a:ext cx="9401176" cy="690563"/>
          </a:xfrm>
        </p:spPr>
        <p:txBody>
          <a:bodyPr/>
          <a:lstStyle/>
          <a:p>
            <a:r>
              <a:rPr lang="en-US" b="0" dirty="0" smtClean="0">
                <a:cs typeface="Tahoma" pitchFamily="34" charset="0"/>
              </a:rPr>
              <a:t>3. Board Job Description- Board/CEO Team </a:t>
            </a:r>
            <a:endParaRPr lang="en-US" dirty="0"/>
          </a:p>
        </p:txBody>
      </p:sp>
      <p:sp>
        <p:nvSpPr>
          <p:cNvPr id="6" name="Rectangle 5"/>
          <p:cNvSpPr/>
          <p:nvPr/>
        </p:nvSpPr>
        <p:spPr>
          <a:xfrm>
            <a:off x="457200" y="3124200"/>
            <a:ext cx="9067800" cy="1107996"/>
          </a:xfrm>
          <a:prstGeom prst="rect">
            <a:avLst/>
          </a:prstGeom>
        </p:spPr>
        <p:txBody>
          <a:bodyPr wrap="square">
            <a:spAutoFit/>
          </a:bodyPr>
          <a:lstStyle/>
          <a:p>
            <a:pPr lvl="0"/>
            <a:endParaRPr lang="en-US" dirty="0" smtClean="0"/>
          </a:p>
          <a:p>
            <a:pPr>
              <a:buFont typeface="Wingdings" pitchFamily="2" charset="2"/>
              <a:buChar char="Ø"/>
            </a:pPr>
            <a:endParaRPr lang="en-US" sz="2400" dirty="0" smtClean="0">
              <a:latin typeface="Calibri" pitchFamily="34" charset="0"/>
            </a:endParaRPr>
          </a:p>
          <a:p>
            <a:pPr lvl="0" eaLnBrk="0" hangingPunct="0">
              <a:buFont typeface="Wingdings" pitchFamily="2" charset="2"/>
              <a:buChar char="Ø"/>
            </a:pPr>
            <a:endParaRPr lang="en-US" sz="2400" dirty="0" smtClean="0">
              <a:latin typeface="Calibri" pitchFamily="34" charset="0"/>
              <a:ea typeface="Calibri" pitchFamily="34" charset="0"/>
              <a:cs typeface="Times New Roman" pitchFamily="18" charset="0"/>
            </a:endParaRPr>
          </a:p>
        </p:txBody>
      </p:sp>
      <p:sp>
        <p:nvSpPr>
          <p:cNvPr id="7" name="TextBox 6"/>
          <p:cNvSpPr txBox="1"/>
          <p:nvPr/>
        </p:nvSpPr>
        <p:spPr>
          <a:xfrm>
            <a:off x="533400" y="2819400"/>
            <a:ext cx="3810000" cy="6801862"/>
          </a:xfrm>
          <a:prstGeom prst="rect">
            <a:avLst/>
          </a:prstGeom>
          <a:noFill/>
        </p:spPr>
        <p:txBody>
          <a:bodyPr wrap="square" rtlCol="0">
            <a:spAutoFit/>
          </a:bodyPr>
          <a:lstStyle/>
          <a:p>
            <a:r>
              <a:rPr lang="en-US" sz="2000" u="sng" dirty="0" smtClean="0">
                <a:latin typeface="+mn-lt"/>
              </a:rPr>
              <a:t>Board: Idea Decisions:</a:t>
            </a:r>
          </a:p>
          <a:p>
            <a:endParaRPr lang="en-US" sz="2000" dirty="0" smtClean="0">
              <a:latin typeface="+mn-lt"/>
            </a:endParaRPr>
          </a:p>
          <a:p>
            <a:r>
              <a:rPr lang="en-US" sz="2000" dirty="0" smtClean="0">
                <a:latin typeface="+mn-lt"/>
              </a:rPr>
              <a:t>Give Direction</a:t>
            </a:r>
          </a:p>
          <a:p>
            <a:r>
              <a:rPr lang="en-US" sz="2000" dirty="0" smtClean="0">
                <a:latin typeface="+mn-lt"/>
              </a:rPr>
              <a:t>Determine Objectives</a:t>
            </a:r>
          </a:p>
          <a:p>
            <a:r>
              <a:rPr lang="en-US" sz="2000" dirty="0" smtClean="0">
                <a:latin typeface="+mn-lt"/>
              </a:rPr>
              <a:t>Establish Policies</a:t>
            </a:r>
          </a:p>
          <a:p>
            <a:r>
              <a:rPr lang="en-US" sz="2000" dirty="0" smtClean="0">
                <a:latin typeface="+mn-lt"/>
              </a:rPr>
              <a:t>Approve Goals</a:t>
            </a:r>
          </a:p>
          <a:p>
            <a:r>
              <a:rPr lang="en-US" sz="2000" dirty="0" smtClean="0">
                <a:latin typeface="+mn-lt"/>
              </a:rPr>
              <a:t>Coordinate Directors</a:t>
            </a:r>
          </a:p>
          <a:p>
            <a:r>
              <a:rPr lang="en-US" sz="2000" dirty="0" smtClean="0">
                <a:latin typeface="+mn-lt"/>
              </a:rPr>
              <a:t>Approve Long Range Plans</a:t>
            </a:r>
          </a:p>
          <a:p>
            <a:r>
              <a:rPr lang="en-US" sz="2000" dirty="0" smtClean="0">
                <a:latin typeface="+mn-lt"/>
              </a:rPr>
              <a:t>CEO Succession</a:t>
            </a:r>
          </a:p>
          <a:p>
            <a:r>
              <a:rPr lang="en-US" sz="2000" dirty="0" smtClean="0">
                <a:latin typeface="+mn-lt"/>
              </a:rPr>
              <a:t>Analyze Key Performance</a:t>
            </a:r>
          </a:p>
          <a:p>
            <a:r>
              <a:rPr lang="en-US" sz="2000" dirty="0" smtClean="0">
                <a:latin typeface="+mn-lt"/>
              </a:rPr>
              <a:t>Manage CEO Growth</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	</a:t>
            </a:r>
            <a:endParaRPr lang="en-US" dirty="0"/>
          </a:p>
        </p:txBody>
      </p:sp>
      <p:sp>
        <p:nvSpPr>
          <p:cNvPr id="8" name="TextBox 7"/>
          <p:cNvSpPr txBox="1"/>
          <p:nvPr/>
        </p:nvSpPr>
        <p:spPr>
          <a:xfrm>
            <a:off x="5334000" y="2819400"/>
            <a:ext cx="3962400" cy="5693866"/>
          </a:xfrm>
          <a:prstGeom prst="rect">
            <a:avLst/>
          </a:prstGeom>
          <a:noFill/>
        </p:spPr>
        <p:txBody>
          <a:bodyPr wrap="square" rtlCol="0">
            <a:spAutoFit/>
          </a:bodyPr>
          <a:lstStyle/>
          <a:p>
            <a:r>
              <a:rPr lang="en-US" sz="2000" u="sng" dirty="0" smtClean="0">
                <a:latin typeface="+mj-lt"/>
              </a:rPr>
              <a:t>CEO: Action Decisions:</a:t>
            </a:r>
          </a:p>
          <a:p>
            <a:endParaRPr lang="en-US" sz="2000" dirty="0" smtClean="0">
              <a:latin typeface="+mj-lt"/>
            </a:endParaRPr>
          </a:p>
          <a:p>
            <a:r>
              <a:rPr lang="en-US" sz="2000" dirty="0" smtClean="0">
                <a:latin typeface="+mj-lt"/>
              </a:rPr>
              <a:t>Direct</a:t>
            </a:r>
          </a:p>
          <a:p>
            <a:r>
              <a:rPr lang="en-US" sz="2000" dirty="0" smtClean="0">
                <a:latin typeface="+mj-lt"/>
              </a:rPr>
              <a:t>Carry Out Objectives</a:t>
            </a:r>
          </a:p>
          <a:p>
            <a:r>
              <a:rPr lang="en-US" sz="2000" dirty="0" smtClean="0">
                <a:latin typeface="+mj-lt"/>
              </a:rPr>
              <a:t>Implement Policies</a:t>
            </a:r>
          </a:p>
          <a:p>
            <a:r>
              <a:rPr lang="en-US" sz="2000" dirty="0" smtClean="0">
                <a:latin typeface="+mj-lt"/>
              </a:rPr>
              <a:t>Propose Goals</a:t>
            </a:r>
          </a:p>
          <a:p>
            <a:r>
              <a:rPr lang="en-US" sz="2000" dirty="0" smtClean="0">
                <a:latin typeface="+mj-lt"/>
              </a:rPr>
              <a:t>Coordinate Operations</a:t>
            </a:r>
          </a:p>
          <a:p>
            <a:r>
              <a:rPr lang="en-US" sz="2000" dirty="0" smtClean="0">
                <a:latin typeface="+mj-lt"/>
              </a:rPr>
              <a:t>Propose Long Range Plans</a:t>
            </a:r>
          </a:p>
          <a:p>
            <a:r>
              <a:rPr lang="en-US" sz="2000" dirty="0" smtClean="0">
                <a:latin typeface="+mj-lt"/>
              </a:rPr>
              <a:t>Employee Succession</a:t>
            </a:r>
          </a:p>
          <a:p>
            <a:r>
              <a:rPr lang="en-US" sz="2000" dirty="0" smtClean="0">
                <a:latin typeface="+mj-lt"/>
              </a:rPr>
              <a:t>Control Key Indicators</a:t>
            </a:r>
          </a:p>
          <a:p>
            <a:r>
              <a:rPr lang="en-US" sz="2000" dirty="0" smtClean="0">
                <a:latin typeface="+mj-lt"/>
              </a:rPr>
              <a:t>Manage Staff Growth</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207874" name="Rectangle 2"/>
          <p:cNvSpPr>
            <a:spLocks noChangeArrowheads="1"/>
          </p:cNvSpPr>
          <p:nvPr/>
        </p:nvSpPr>
        <p:spPr bwMode="auto">
          <a:xfrm>
            <a:off x="0" y="0"/>
            <a:ext cx="2074607"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smtClean="0">
                <a:ln>
                  <a:noFill/>
                </a:ln>
                <a:solidFill>
                  <a:schemeClr val="tx1"/>
                </a:solidFill>
                <a:effectLst/>
                <a:latin typeface="Arial" pitchFamily="34" charset="0"/>
              </a:rPr>
              <a:t> </a:t>
            </a: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Footer Placeholder 4"/>
          <p:cNvSpPr>
            <a:spLocks noGrp="1"/>
          </p:cNvSpPr>
          <p:nvPr>
            <p:ph type="ftr" sz="quarter" idx="4294967295"/>
          </p:nvPr>
        </p:nvSpPr>
        <p:spPr bwMode="auto">
          <a:xfrm>
            <a:off x="0" y="7081838"/>
            <a:ext cx="3184525" cy="517525"/>
          </a:xfrm>
          <a:prstGeom prst="rect">
            <a:avLst/>
          </a:prstGeom>
          <a:noFill/>
          <a:ln>
            <a:miter lim="800000"/>
            <a:headEnd/>
            <a:tailEnd/>
          </a:ln>
        </p:spPr>
        <p:txBody>
          <a:bodyPr lIns="101882" tIns="50941" rIns="101882" bIns="50941"/>
          <a:lstStyle/>
          <a:p>
            <a:r>
              <a:rPr lang="en-US" dirty="0"/>
              <a:t>				</a:t>
            </a:r>
            <a:r>
              <a:rPr lang="en-US" dirty="0">
                <a:solidFill>
                  <a:srgbClr val="0070C0"/>
                </a:solidFill>
              </a:rPr>
              <a:t>.</a:t>
            </a:r>
          </a:p>
        </p:txBody>
      </p:sp>
      <p:pic>
        <p:nvPicPr>
          <p:cNvPr id="139268" name="Picture 37" descr="MCUL CUcorp Combo.jpg"/>
          <p:cNvPicPr>
            <a:picLocks noChangeAspect="1"/>
          </p:cNvPicPr>
          <p:nvPr/>
        </p:nvPicPr>
        <p:blipFill>
          <a:blip r:embed="rId2"/>
          <a:srcRect/>
          <a:stretch>
            <a:fillRect/>
          </a:stretch>
        </p:blipFill>
        <p:spPr bwMode="auto">
          <a:xfrm>
            <a:off x="6934200" y="7010400"/>
            <a:ext cx="2895600" cy="592138"/>
          </a:xfrm>
          <a:prstGeom prst="rect">
            <a:avLst/>
          </a:prstGeom>
          <a:noFill/>
          <a:ln w="9525">
            <a:noFill/>
            <a:miter lim="800000"/>
            <a:headEnd/>
            <a:tailEnd/>
          </a:ln>
        </p:spPr>
      </p:pic>
      <p:sp>
        <p:nvSpPr>
          <p:cNvPr id="5" name="Title 4"/>
          <p:cNvSpPr>
            <a:spLocks noGrp="1"/>
          </p:cNvSpPr>
          <p:nvPr>
            <p:ph type="ctrTitle"/>
          </p:nvPr>
        </p:nvSpPr>
        <p:spPr>
          <a:xfrm>
            <a:off x="381000" y="2057400"/>
            <a:ext cx="9401176" cy="690563"/>
          </a:xfrm>
        </p:spPr>
        <p:txBody>
          <a:bodyPr/>
          <a:lstStyle/>
          <a:p>
            <a:r>
              <a:rPr lang="en-US" b="0" dirty="0" smtClean="0">
                <a:cs typeface="Tahoma" pitchFamily="34" charset="0"/>
              </a:rPr>
              <a:t>3. Board Job Description- Board/CEO Team  </a:t>
            </a:r>
            <a:endParaRPr lang="en-US" dirty="0"/>
          </a:p>
        </p:txBody>
      </p:sp>
      <p:sp>
        <p:nvSpPr>
          <p:cNvPr id="6" name="Rectangle 5"/>
          <p:cNvSpPr/>
          <p:nvPr/>
        </p:nvSpPr>
        <p:spPr>
          <a:xfrm>
            <a:off x="457200" y="3124200"/>
            <a:ext cx="9067800" cy="1107996"/>
          </a:xfrm>
          <a:prstGeom prst="rect">
            <a:avLst/>
          </a:prstGeom>
        </p:spPr>
        <p:txBody>
          <a:bodyPr wrap="square">
            <a:spAutoFit/>
          </a:bodyPr>
          <a:lstStyle/>
          <a:p>
            <a:pPr lvl="0"/>
            <a:endParaRPr lang="en-US" dirty="0" smtClean="0"/>
          </a:p>
          <a:p>
            <a:pPr>
              <a:buFont typeface="Wingdings" pitchFamily="2" charset="2"/>
              <a:buChar char="Ø"/>
            </a:pPr>
            <a:endParaRPr lang="en-US" sz="2400" dirty="0" smtClean="0">
              <a:latin typeface="Calibri" pitchFamily="34" charset="0"/>
            </a:endParaRPr>
          </a:p>
          <a:p>
            <a:pPr lvl="0" eaLnBrk="0" hangingPunct="0">
              <a:buFont typeface="Wingdings" pitchFamily="2" charset="2"/>
              <a:buChar char="Ø"/>
            </a:pPr>
            <a:endParaRPr lang="en-US" sz="2400" dirty="0" smtClean="0">
              <a:latin typeface="Calibri" pitchFamily="34" charset="0"/>
              <a:ea typeface="Calibri" pitchFamily="34" charset="0"/>
              <a:cs typeface="Times New Roman" pitchFamily="18" charset="0"/>
            </a:endParaRPr>
          </a:p>
        </p:txBody>
      </p:sp>
      <p:sp>
        <p:nvSpPr>
          <p:cNvPr id="195585" name="Rectangle 1"/>
          <p:cNvSpPr>
            <a:spLocks noChangeArrowheads="1"/>
          </p:cNvSpPr>
          <p:nvPr/>
        </p:nvSpPr>
        <p:spPr bwMode="auto">
          <a:xfrm>
            <a:off x="533400" y="2514600"/>
            <a:ext cx="84582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endParaRPr lang="en-US" sz="2400" dirty="0" smtClean="0">
              <a:latin typeface="Calibri" pitchFamily="34" charset="0"/>
              <a:cs typeface="Times New Roman" pitchFamily="18" charset="0"/>
            </a:endParaRPr>
          </a:p>
          <a:p>
            <a:r>
              <a:rPr lang="en-US" sz="2800" dirty="0" smtClean="0"/>
              <a:t>A Study was performed by a highly skilled team of organizational psychologists.  They addressed the critical questions involving CEO-Board relationships.</a:t>
            </a:r>
          </a:p>
          <a:p>
            <a:pPr lvl="0"/>
            <a:endParaRPr lang="en-US" sz="2800" dirty="0" smtClean="0"/>
          </a:p>
          <a:p>
            <a:pPr marL="288925" lvl="0" indent="-288925">
              <a:buFont typeface="Wingdings" pitchFamily="2" charset="2"/>
              <a:buChar char="Ø"/>
            </a:pPr>
            <a:r>
              <a:rPr lang="en-US" sz="2800" dirty="0" smtClean="0"/>
              <a:t>What are the key elements and factors in good and bad CEO-Board relationships?</a:t>
            </a:r>
          </a:p>
          <a:p>
            <a:pPr marL="457200" indent="-457200"/>
            <a:endParaRPr lang="en-US" sz="2400" dirty="0" smtClean="0">
              <a:latin typeface="Calibri" pitchFamily="34" charset="0"/>
            </a:endParaRPr>
          </a:p>
          <a:p>
            <a:pPr marL="457200" lvl="0" indent="-457200"/>
            <a:endParaRPr lang="en-US" sz="2400" dirty="0" smtClean="0">
              <a:latin typeface="Calibri" pitchFamily="34" charset="0"/>
            </a:endParaRPr>
          </a:p>
          <a:p>
            <a:pPr marL="457200" indent="-457200"/>
            <a:endParaRPr lang="en-US" sz="2400" dirty="0" smtClean="0">
              <a:latin typeface="Calibri" pitchFamily="34" charset="0"/>
            </a:endParaRPr>
          </a:p>
          <a:p>
            <a:pPr marL="457200" lvl="0" indent="-457200"/>
            <a:endParaRPr lang="en-US" sz="2400" dirty="0" smtClean="0">
              <a:latin typeface="Calibri" pitchFamily="34"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Footer Placeholder 4"/>
          <p:cNvSpPr>
            <a:spLocks noGrp="1"/>
          </p:cNvSpPr>
          <p:nvPr>
            <p:ph type="ftr" sz="quarter" idx="4294967295"/>
          </p:nvPr>
        </p:nvSpPr>
        <p:spPr bwMode="auto">
          <a:xfrm>
            <a:off x="0" y="7081838"/>
            <a:ext cx="3184525" cy="517525"/>
          </a:xfrm>
          <a:prstGeom prst="rect">
            <a:avLst/>
          </a:prstGeom>
          <a:noFill/>
          <a:ln>
            <a:miter lim="800000"/>
            <a:headEnd/>
            <a:tailEnd/>
          </a:ln>
        </p:spPr>
        <p:txBody>
          <a:bodyPr lIns="101882" tIns="50941" rIns="101882" bIns="50941"/>
          <a:lstStyle/>
          <a:p>
            <a:r>
              <a:rPr lang="en-US" dirty="0"/>
              <a:t>				</a:t>
            </a:r>
            <a:r>
              <a:rPr lang="en-US" dirty="0">
                <a:solidFill>
                  <a:srgbClr val="0070C0"/>
                </a:solidFill>
              </a:rPr>
              <a:t>.</a:t>
            </a:r>
          </a:p>
        </p:txBody>
      </p:sp>
      <p:pic>
        <p:nvPicPr>
          <p:cNvPr id="139268" name="Picture 37" descr="MCUL CUcorp Combo.jpg"/>
          <p:cNvPicPr>
            <a:picLocks noChangeAspect="1"/>
          </p:cNvPicPr>
          <p:nvPr/>
        </p:nvPicPr>
        <p:blipFill>
          <a:blip r:embed="rId2"/>
          <a:srcRect/>
          <a:stretch>
            <a:fillRect/>
          </a:stretch>
        </p:blipFill>
        <p:spPr bwMode="auto">
          <a:xfrm>
            <a:off x="6934200" y="7010400"/>
            <a:ext cx="2895600" cy="592138"/>
          </a:xfrm>
          <a:prstGeom prst="rect">
            <a:avLst/>
          </a:prstGeom>
          <a:noFill/>
          <a:ln w="9525">
            <a:noFill/>
            <a:miter lim="800000"/>
            <a:headEnd/>
            <a:tailEnd/>
          </a:ln>
        </p:spPr>
      </p:pic>
      <p:sp>
        <p:nvSpPr>
          <p:cNvPr id="5" name="Title 4"/>
          <p:cNvSpPr>
            <a:spLocks noGrp="1"/>
          </p:cNvSpPr>
          <p:nvPr>
            <p:ph type="ctrTitle"/>
          </p:nvPr>
        </p:nvSpPr>
        <p:spPr>
          <a:xfrm>
            <a:off x="381000" y="2057400"/>
            <a:ext cx="9401176" cy="690563"/>
          </a:xfrm>
        </p:spPr>
        <p:txBody>
          <a:bodyPr/>
          <a:lstStyle/>
          <a:p>
            <a:r>
              <a:rPr lang="en-US" b="0" dirty="0" smtClean="0">
                <a:cs typeface="Tahoma" pitchFamily="34" charset="0"/>
              </a:rPr>
              <a:t>3. Board Job Description- Board/CEO Team  </a:t>
            </a:r>
            <a:endParaRPr lang="en-US" dirty="0"/>
          </a:p>
        </p:txBody>
      </p:sp>
      <p:sp>
        <p:nvSpPr>
          <p:cNvPr id="6" name="Rectangle 5"/>
          <p:cNvSpPr/>
          <p:nvPr/>
        </p:nvSpPr>
        <p:spPr>
          <a:xfrm>
            <a:off x="457200" y="3429000"/>
            <a:ext cx="9067800" cy="1107996"/>
          </a:xfrm>
          <a:prstGeom prst="rect">
            <a:avLst/>
          </a:prstGeom>
        </p:spPr>
        <p:txBody>
          <a:bodyPr wrap="square">
            <a:spAutoFit/>
          </a:bodyPr>
          <a:lstStyle/>
          <a:p>
            <a:pPr lvl="0"/>
            <a:endParaRPr lang="en-US" dirty="0" smtClean="0"/>
          </a:p>
          <a:p>
            <a:pPr>
              <a:buFont typeface="Wingdings" pitchFamily="2" charset="2"/>
              <a:buChar char="Ø"/>
            </a:pPr>
            <a:endParaRPr lang="en-US" sz="2400" dirty="0" smtClean="0">
              <a:latin typeface="Calibri" pitchFamily="34" charset="0"/>
            </a:endParaRPr>
          </a:p>
          <a:p>
            <a:pPr lvl="0" eaLnBrk="0" hangingPunct="0">
              <a:buFont typeface="Wingdings" pitchFamily="2" charset="2"/>
              <a:buChar char="Ø"/>
            </a:pPr>
            <a:endParaRPr lang="en-US" sz="2400" dirty="0" smtClean="0">
              <a:latin typeface="Calibri" pitchFamily="34" charset="0"/>
              <a:ea typeface="Calibri" pitchFamily="34" charset="0"/>
              <a:cs typeface="Times New Roman" pitchFamily="18" charset="0"/>
            </a:endParaRPr>
          </a:p>
        </p:txBody>
      </p:sp>
      <p:sp>
        <p:nvSpPr>
          <p:cNvPr id="195585" name="Rectangle 1"/>
          <p:cNvSpPr>
            <a:spLocks noChangeArrowheads="1"/>
          </p:cNvSpPr>
          <p:nvPr/>
        </p:nvSpPr>
        <p:spPr bwMode="auto">
          <a:xfrm>
            <a:off x="685800" y="2514600"/>
            <a:ext cx="85344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endParaRPr lang="en-US" sz="2400" dirty="0" smtClean="0">
              <a:latin typeface="Calibri" pitchFamily="34" charset="0"/>
              <a:cs typeface="Times New Roman" pitchFamily="18" charset="0"/>
            </a:endParaRPr>
          </a:p>
          <a:p>
            <a:pPr marL="288925" lvl="0" indent="-288925"/>
            <a:r>
              <a:rPr lang="en-US" sz="2400" u="sng" dirty="0" smtClean="0"/>
              <a:t>What are the key elements in good CEO Board relationships?</a:t>
            </a:r>
          </a:p>
          <a:p>
            <a:pPr marL="288925" lvl="0" indent="-288925"/>
            <a:endParaRPr lang="en-US" sz="2400" u="sng" dirty="0" smtClean="0"/>
          </a:p>
          <a:p>
            <a:pPr marL="457200" lvl="0" indent="-457200">
              <a:buAutoNum type="alphaLcPeriod"/>
            </a:pPr>
            <a:r>
              <a:rPr lang="en-US" sz="2400" dirty="0" smtClean="0"/>
              <a:t>Trust between the CEO and the Board</a:t>
            </a:r>
          </a:p>
          <a:p>
            <a:pPr marL="457200" lvl="0" indent="-457200">
              <a:buAutoNum type="alphaLcPeriod"/>
            </a:pPr>
            <a:r>
              <a:rPr lang="en-US" sz="2400" dirty="0" smtClean="0"/>
              <a:t>Lack of Micromanaging</a:t>
            </a:r>
          </a:p>
          <a:p>
            <a:pPr marL="457200" lvl="0" indent="-457200">
              <a:buAutoNum type="alphaLcPeriod"/>
            </a:pPr>
            <a:r>
              <a:rPr lang="en-US" sz="2400" dirty="0" smtClean="0"/>
              <a:t>Clarity of each others Leadership role</a:t>
            </a:r>
          </a:p>
          <a:p>
            <a:pPr marL="457200" lvl="0" indent="-457200">
              <a:buAutoNum type="alphaLcPeriod"/>
            </a:pPr>
            <a:r>
              <a:rPr lang="en-US" sz="2400" dirty="0" smtClean="0"/>
              <a:t>Communication</a:t>
            </a:r>
          </a:p>
          <a:p>
            <a:pPr marL="457200" lvl="0" indent="-457200">
              <a:buAutoNum type="alphaLcPeriod"/>
            </a:pPr>
            <a:endParaRPr lang="en-US" sz="2400" dirty="0" smtClean="0"/>
          </a:p>
          <a:p>
            <a:pPr marL="457200" indent="-457200"/>
            <a:endParaRPr lang="en-US" sz="2400" dirty="0" smtClean="0">
              <a:latin typeface="Calibri" pitchFamily="34" charset="0"/>
            </a:endParaRPr>
          </a:p>
          <a:p>
            <a:pPr marL="457200" lvl="0" indent="-457200"/>
            <a:endParaRPr lang="en-US" sz="2400" dirty="0" smtClean="0">
              <a:latin typeface="Calibri" pitchFamily="34" charset="0"/>
            </a:endParaRPr>
          </a:p>
          <a:p>
            <a:pPr marL="457200" indent="-457200"/>
            <a:endParaRPr lang="en-US" sz="2400" dirty="0" smtClean="0">
              <a:latin typeface="Calibri" pitchFamily="34" charset="0"/>
            </a:endParaRPr>
          </a:p>
          <a:p>
            <a:pPr marL="457200" lvl="0" indent="-457200"/>
            <a:endParaRPr lang="en-US" sz="2400" dirty="0" smtClean="0">
              <a:latin typeface="Calibri" pitchFamily="34"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Footer Placeholder 4"/>
          <p:cNvSpPr>
            <a:spLocks noGrp="1"/>
          </p:cNvSpPr>
          <p:nvPr>
            <p:ph type="ftr" sz="quarter" idx="4294967295"/>
          </p:nvPr>
        </p:nvSpPr>
        <p:spPr bwMode="auto">
          <a:xfrm>
            <a:off x="0" y="7081838"/>
            <a:ext cx="3184525" cy="517525"/>
          </a:xfrm>
          <a:prstGeom prst="rect">
            <a:avLst/>
          </a:prstGeom>
          <a:noFill/>
          <a:ln>
            <a:miter lim="800000"/>
            <a:headEnd/>
            <a:tailEnd/>
          </a:ln>
        </p:spPr>
        <p:txBody>
          <a:bodyPr lIns="101882" tIns="50941" rIns="101882" bIns="50941"/>
          <a:lstStyle/>
          <a:p>
            <a:r>
              <a:rPr lang="en-US" dirty="0"/>
              <a:t>				</a:t>
            </a:r>
            <a:r>
              <a:rPr lang="en-US" dirty="0">
                <a:solidFill>
                  <a:srgbClr val="0070C0"/>
                </a:solidFill>
              </a:rPr>
              <a:t>.</a:t>
            </a:r>
          </a:p>
        </p:txBody>
      </p:sp>
      <p:pic>
        <p:nvPicPr>
          <p:cNvPr id="139268" name="Picture 37" descr="MCUL CUcorp Combo.jpg"/>
          <p:cNvPicPr>
            <a:picLocks noChangeAspect="1"/>
          </p:cNvPicPr>
          <p:nvPr/>
        </p:nvPicPr>
        <p:blipFill>
          <a:blip r:embed="rId2"/>
          <a:srcRect/>
          <a:stretch>
            <a:fillRect/>
          </a:stretch>
        </p:blipFill>
        <p:spPr bwMode="auto">
          <a:xfrm>
            <a:off x="6934200" y="7010400"/>
            <a:ext cx="2895600" cy="592138"/>
          </a:xfrm>
          <a:prstGeom prst="rect">
            <a:avLst/>
          </a:prstGeom>
          <a:noFill/>
          <a:ln w="9525">
            <a:noFill/>
            <a:miter lim="800000"/>
            <a:headEnd/>
            <a:tailEnd/>
          </a:ln>
        </p:spPr>
      </p:pic>
      <p:sp>
        <p:nvSpPr>
          <p:cNvPr id="5" name="Title 4"/>
          <p:cNvSpPr>
            <a:spLocks noGrp="1"/>
          </p:cNvSpPr>
          <p:nvPr>
            <p:ph type="ctrTitle"/>
          </p:nvPr>
        </p:nvSpPr>
        <p:spPr>
          <a:xfrm>
            <a:off x="381000" y="2057400"/>
            <a:ext cx="9401176" cy="690563"/>
          </a:xfrm>
        </p:spPr>
        <p:txBody>
          <a:bodyPr/>
          <a:lstStyle/>
          <a:p>
            <a:r>
              <a:rPr lang="en-US" b="0" dirty="0" smtClean="0">
                <a:cs typeface="Tahoma" pitchFamily="34" charset="0"/>
              </a:rPr>
              <a:t>3. Board Job Description- Board/CEO Team  </a:t>
            </a:r>
            <a:endParaRPr lang="en-US" dirty="0"/>
          </a:p>
        </p:txBody>
      </p:sp>
      <p:sp>
        <p:nvSpPr>
          <p:cNvPr id="6" name="Rectangle 5"/>
          <p:cNvSpPr/>
          <p:nvPr/>
        </p:nvSpPr>
        <p:spPr>
          <a:xfrm>
            <a:off x="457200" y="3429000"/>
            <a:ext cx="9067800" cy="1107996"/>
          </a:xfrm>
          <a:prstGeom prst="rect">
            <a:avLst/>
          </a:prstGeom>
        </p:spPr>
        <p:txBody>
          <a:bodyPr wrap="square">
            <a:spAutoFit/>
          </a:bodyPr>
          <a:lstStyle/>
          <a:p>
            <a:pPr lvl="0"/>
            <a:endParaRPr lang="en-US" dirty="0" smtClean="0"/>
          </a:p>
          <a:p>
            <a:pPr>
              <a:buFont typeface="Wingdings" pitchFamily="2" charset="2"/>
              <a:buChar char="Ø"/>
            </a:pPr>
            <a:endParaRPr lang="en-US" sz="2400" dirty="0" smtClean="0">
              <a:latin typeface="Calibri" pitchFamily="34" charset="0"/>
            </a:endParaRPr>
          </a:p>
          <a:p>
            <a:pPr lvl="0" eaLnBrk="0" hangingPunct="0">
              <a:buFont typeface="Wingdings" pitchFamily="2" charset="2"/>
              <a:buChar char="Ø"/>
            </a:pPr>
            <a:endParaRPr lang="en-US" sz="2400" dirty="0" smtClean="0">
              <a:latin typeface="Calibri" pitchFamily="34" charset="0"/>
              <a:ea typeface="Calibri" pitchFamily="34" charset="0"/>
              <a:cs typeface="Times New Roman" pitchFamily="18" charset="0"/>
            </a:endParaRPr>
          </a:p>
        </p:txBody>
      </p:sp>
      <p:sp>
        <p:nvSpPr>
          <p:cNvPr id="195585" name="Rectangle 1"/>
          <p:cNvSpPr>
            <a:spLocks noChangeArrowheads="1"/>
          </p:cNvSpPr>
          <p:nvPr/>
        </p:nvSpPr>
        <p:spPr bwMode="auto">
          <a:xfrm>
            <a:off x="304800" y="2514600"/>
            <a:ext cx="93726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endParaRPr lang="en-US" sz="2400" dirty="0" smtClean="0">
              <a:latin typeface="Calibri" pitchFamily="34" charset="0"/>
              <a:cs typeface="Times New Roman" pitchFamily="18" charset="0"/>
            </a:endParaRPr>
          </a:p>
          <a:p>
            <a:pPr marL="288925" lvl="0" indent="-288925"/>
            <a:r>
              <a:rPr lang="en-US" sz="2400" u="sng" dirty="0" smtClean="0"/>
              <a:t>What are the key elements in good CEO Board relationships?</a:t>
            </a:r>
          </a:p>
          <a:p>
            <a:pPr marL="288925" lvl="0" indent="-288925"/>
            <a:endParaRPr lang="en-US" sz="2400" u="sng" dirty="0" smtClean="0"/>
          </a:p>
          <a:p>
            <a:pPr marL="457200" lvl="0" indent="-457200"/>
            <a:r>
              <a:rPr lang="en-US" sz="2400" dirty="0" smtClean="0"/>
              <a:t>a.	Trust between the CEO and the Board</a:t>
            </a:r>
          </a:p>
          <a:p>
            <a:pPr marL="457200" lvl="0" indent="-457200">
              <a:buAutoNum type="alphaLcPeriod"/>
            </a:pPr>
            <a:endParaRPr lang="en-US" sz="2400" dirty="0" smtClean="0"/>
          </a:p>
          <a:p>
            <a:pPr marL="457200" lvl="0" indent="-457200"/>
            <a:r>
              <a:rPr lang="en-US" sz="2400" dirty="0" smtClean="0"/>
              <a:t>	Refers to both parties believing that the other is honest and fully discloses pertinent information.  It includes feeling safe to admit mistakes and discuss negative information with each other.  It also refers to an open interaction between the board CEO and staff and trusting that the other party will keep agreements and act in the credit unions best interest.  </a:t>
            </a:r>
          </a:p>
          <a:p>
            <a:pPr marL="457200" indent="-457200"/>
            <a:endParaRPr lang="en-US" sz="2400" dirty="0" smtClean="0">
              <a:latin typeface="Calibri" pitchFamily="34" charset="0"/>
            </a:endParaRPr>
          </a:p>
          <a:p>
            <a:pPr marL="457200" lvl="0" indent="-457200"/>
            <a:endParaRPr lang="en-US" sz="2400" dirty="0" smtClean="0">
              <a:latin typeface="Calibri" pitchFamily="34" charset="0"/>
            </a:endParaRPr>
          </a:p>
          <a:p>
            <a:pPr marL="457200" indent="-457200"/>
            <a:endParaRPr lang="en-US" sz="2400" dirty="0" smtClean="0">
              <a:latin typeface="Calibri" pitchFamily="34" charset="0"/>
            </a:endParaRPr>
          </a:p>
          <a:p>
            <a:pPr marL="457200" lvl="0" indent="-457200"/>
            <a:endParaRPr lang="en-US" sz="2400" dirty="0" smtClean="0">
              <a:latin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257800" y="3733800"/>
            <a:ext cx="4648200" cy="2819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9699" name="Title 6"/>
          <p:cNvSpPr>
            <a:spLocks noGrp="1"/>
          </p:cNvSpPr>
          <p:nvPr>
            <p:ph type="ctrTitle"/>
          </p:nvPr>
        </p:nvSpPr>
        <p:spPr>
          <a:xfrm>
            <a:off x="381000" y="1752600"/>
            <a:ext cx="4343400" cy="690563"/>
          </a:xfrm>
        </p:spPr>
        <p:txBody>
          <a:bodyPr/>
          <a:lstStyle/>
          <a:p>
            <a:r>
              <a:rPr lang="en-US" dirty="0" smtClean="0"/>
              <a:t>The Economy</a:t>
            </a:r>
          </a:p>
        </p:txBody>
      </p:sp>
      <p:sp>
        <p:nvSpPr>
          <p:cNvPr id="8" name="TextBox 7"/>
          <p:cNvSpPr txBox="1"/>
          <p:nvPr/>
        </p:nvSpPr>
        <p:spPr>
          <a:xfrm>
            <a:off x="381000" y="2590800"/>
            <a:ext cx="4648200" cy="4400550"/>
          </a:xfrm>
          <a:prstGeom prst="rect">
            <a:avLst/>
          </a:prstGeom>
          <a:noFill/>
        </p:spPr>
        <p:txBody>
          <a:bodyPr>
            <a:spAutoFit/>
          </a:bodyPr>
          <a:lstStyle/>
          <a:p>
            <a:pPr>
              <a:defRPr/>
            </a:pPr>
            <a:r>
              <a:rPr lang="en-US" sz="2800" dirty="0">
                <a:latin typeface="Arial" charset="0"/>
              </a:rPr>
              <a:t>Primary effects of the economy on CUs:</a:t>
            </a:r>
            <a:br>
              <a:rPr lang="en-US" sz="2800" dirty="0">
                <a:latin typeface="Arial" charset="0"/>
              </a:rPr>
            </a:br>
            <a:endParaRPr lang="en-US" sz="2800" dirty="0">
              <a:latin typeface="Arial" charset="0"/>
            </a:endParaRPr>
          </a:p>
          <a:p>
            <a:pPr marL="514350" indent="-514350">
              <a:buFont typeface="Wingdings" pitchFamily="2" charset="2"/>
              <a:buChar char="Ø"/>
              <a:defRPr/>
            </a:pPr>
            <a:r>
              <a:rPr lang="en-US" sz="2800" dirty="0">
                <a:latin typeface="Arial" charset="0"/>
              </a:rPr>
              <a:t>Increased delinquency</a:t>
            </a:r>
          </a:p>
          <a:p>
            <a:pPr marL="514350" indent="-514350">
              <a:buFont typeface="Wingdings" pitchFamily="2" charset="2"/>
              <a:buChar char="Ø"/>
              <a:defRPr/>
            </a:pPr>
            <a:r>
              <a:rPr lang="en-US" sz="2800" dirty="0">
                <a:latin typeface="Arial" charset="0"/>
              </a:rPr>
              <a:t>Increased bankruptcy and charge-offs</a:t>
            </a:r>
          </a:p>
          <a:p>
            <a:pPr marL="514350" indent="-514350">
              <a:buFont typeface="Wingdings" pitchFamily="2" charset="2"/>
              <a:buChar char="Ø"/>
              <a:defRPr/>
            </a:pPr>
            <a:r>
              <a:rPr lang="en-US" sz="2800" dirty="0">
                <a:latin typeface="Arial" charset="0"/>
              </a:rPr>
              <a:t>Increased foreclosures</a:t>
            </a:r>
          </a:p>
          <a:p>
            <a:pPr marL="514350" indent="-514350">
              <a:buFont typeface="Wingdings" pitchFamily="2" charset="2"/>
              <a:buChar char="Ø"/>
              <a:defRPr/>
            </a:pPr>
            <a:r>
              <a:rPr lang="en-US" sz="2800" dirty="0">
                <a:latin typeface="Arial" charset="0"/>
              </a:rPr>
              <a:t>Slower loan growth</a:t>
            </a:r>
          </a:p>
          <a:p>
            <a:pPr marL="514350" indent="-514350">
              <a:buFont typeface="Wingdings" pitchFamily="2" charset="2"/>
              <a:buChar char="Ø"/>
              <a:defRPr/>
            </a:pPr>
            <a:r>
              <a:rPr lang="en-US" sz="2800" dirty="0">
                <a:latin typeface="Arial" charset="0"/>
              </a:rPr>
              <a:t>Shrinking margins</a:t>
            </a:r>
          </a:p>
          <a:p>
            <a:pPr marL="514350" indent="-514350">
              <a:buFont typeface="Wingdings" pitchFamily="2" charset="2"/>
              <a:buChar char="Ø"/>
              <a:defRPr/>
            </a:pPr>
            <a:r>
              <a:rPr lang="en-US" sz="2800" dirty="0">
                <a:latin typeface="Arial" charset="0"/>
              </a:rPr>
              <a:t>Many opportunities exist</a:t>
            </a:r>
          </a:p>
        </p:txBody>
      </p:sp>
      <p:pic>
        <p:nvPicPr>
          <p:cNvPr id="29701" name="Picture 3" descr="homebuilder.jpg"/>
          <p:cNvPicPr>
            <a:picLocks noChangeAspect="1"/>
          </p:cNvPicPr>
          <p:nvPr/>
        </p:nvPicPr>
        <p:blipFill>
          <a:blip r:embed="rId3"/>
          <a:srcRect/>
          <a:stretch>
            <a:fillRect/>
          </a:stretch>
        </p:blipFill>
        <p:spPr bwMode="auto">
          <a:xfrm>
            <a:off x="6248400" y="1752600"/>
            <a:ext cx="2570163" cy="1766888"/>
          </a:xfrm>
          <a:prstGeom prst="rect">
            <a:avLst/>
          </a:prstGeom>
          <a:noFill/>
          <a:ln w="9525">
            <a:noFill/>
            <a:miter lim="800000"/>
            <a:headEnd/>
            <a:tailEnd/>
          </a:ln>
        </p:spPr>
      </p:pic>
      <p:sp>
        <p:nvSpPr>
          <p:cNvPr id="29702" name="Rectangle 4"/>
          <p:cNvSpPr>
            <a:spLocks noChangeArrowheads="1"/>
          </p:cNvSpPr>
          <p:nvPr/>
        </p:nvSpPr>
        <p:spPr bwMode="auto">
          <a:xfrm>
            <a:off x="5257800" y="3733800"/>
            <a:ext cx="4572000" cy="2862322"/>
          </a:xfrm>
          <a:prstGeom prst="rect">
            <a:avLst/>
          </a:prstGeom>
          <a:noFill/>
          <a:ln w="9525">
            <a:noFill/>
            <a:miter lim="800000"/>
            <a:headEnd/>
            <a:tailEnd/>
          </a:ln>
        </p:spPr>
        <p:txBody>
          <a:bodyPr>
            <a:spAutoFit/>
          </a:bodyPr>
          <a:lstStyle/>
          <a:p>
            <a:r>
              <a:rPr lang="en-US" dirty="0"/>
              <a:t>"Thanks to the bold and decisive action we have </a:t>
            </a:r>
            <a:r>
              <a:rPr lang="en-US" dirty="0" smtClean="0"/>
              <a:t>taken, </a:t>
            </a:r>
            <a:r>
              <a:rPr lang="en-US" dirty="0"/>
              <a:t>I can stand here with confidence and say that we have pulled this economy back from the brink," </a:t>
            </a:r>
          </a:p>
          <a:p>
            <a:endParaRPr lang="en-US" dirty="0"/>
          </a:p>
          <a:p>
            <a:r>
              <a:rPr lang="en-US" dirty="0"/>
              <a:t> "We are by no means out of the woods. A full and vibrant recovery is still many months away." </a:t>
            </a:r>
            <a:br>
              <a:rPr lang="en-US" dirty="0"/>
            </a:br>
            <a:endParaRPr lang="en-US" dirty="0" smtClean="0"/>
          </a:p>
          <a:p>
            <a:r>
              <a:rPr lang="en-US" dirty="0" smtClean="0"/>
              <a:t>            </a:t>
            </a:r>
            <a:r>
              <a:rPr lang="en-US" dirty="0"/>
              <a:t>- President Obama </a:t>
            </a:r>
          </a:p>
        </p:txBody>
      </p:sp>
      <p:pic>
        <p:nvPicPr>
          <p:cNvPr id="29703" name="Picture 37" descr="MCUL CUcorp Combo.jpg"/>
          <p:cNvPicPr>
            <a:picLocks noChangeAspect="1"/>
          </p:cNvPicPr>
          <p:nvPr/>
        </p:nvPicPr>
        <p:blipFill>
          <a:blip r:embed="rId4"/>
          <a:srcRect/>
          <a:stretch>
            <a:fillRect/>
          </a:stretch>
        </p:blipFill>
        <p:spPr bwMode="auto">
          <a:xfrm>
            <a:off x="6934200" y="7010400"/>
            <a:ext cx="2895600" cy="592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Footer Placeholder 4"/>
          <p:cNvSpPr>
            <a:spLocks noGrp="1"/>
          </p:cNvSpPr>
          <p:nvPr>
            <p:ph type="ftr" sz="quarter" idx="4294967295"/>
          </p:nvPr>
        </p:nvSpPr>
        <p:spPr bwMode="auto">
          <a:xfrm>
            <a:off x="0" y="7081838"/>
            <a:ext cx="3184525" cy="517525"/>
          </a:xfrm>
          <a:prstGeom prst="rect">
            <a:avLst/>
          </a:prstGeom>
          <a:noFill/>
          <a:ln>
            <a:miter lim="800000"/>
            <a:headEnd/>
            <a:tailEnd/>
          </a:ln>
        </p:spPr>
        <p:txBody>
          <a:bodyPr lIns="101882" tIns="50941" rIns="101882" bIns="50941"/>
          <a:lstStyle/>
          <a:p>
            <a:r>
              <a:rPr lang="en-US" dirty="0"/>
              <a:t>				</a:t>
            </a:r>
            <a:r>
              <a:rPr lang="en-US" dirty="0">
                <a:solidFill>
                  <a:srgbClr val="0070C0"/>
                </a:solidFill>
              </a:rPr>
              <a:t>.</a:t>
            </a:r>
          </a:p>
        </p:txBody>
      </p:sp>
      <p:pic>
        <p:nvPicPr>
          <p:cNvPr id="139268" name="Picture 37" descr="MCUL CUcorp Combo.jpg"/>
          <p:cNvPicPr>
            <a:picLocks noChangeAspect="1"/>
          </p:cNvPicPr>
          <p:nvPr/>
        </p:nvPicPr>
        <p:blipFill>
          <a:blip r:embed="rId2"/>
          <a:srcRect/>
          <a:stretch>
            <a:fillRect/>
          </a:stretch>
        </p:blipFill>
        <p:spPr bwMode="auto">
          <a:xfrm>
            <a:off x="6934200" y="7010400"/>
            <a:ext cx="2895600" cy="592138"/>
          </a:xfrm>
          <a:prstGeom prst="rect">
            <a:avLst/>
          </a:prstGeom>
          <a:noFill/>
          <a:ln w="9525">
            <a:noFill/>
            <a:miter lim="800000"/>
            <a:headEnd/>
            <a:tailEnd/>
          </a:ln>
        </p:spPr>
      </p:pic>
      <p:sp>
        <p:nvSpPr>
          <p:cNvPr id="5" name="Title 4"/>
          <p:cNvSpPr>
            <a:spLocks noGrp="1"/>
          </p:cNvSpPr>
          <p:nvPr>
            <p:ph type="ctrTitle"/>
          </p:nvPr>
        </p:nvSpPr>
        <p:spPr>
          <a:xfrm>
            <a:off x="381000" y="2057400"/>
            <a:ext cx="9401176" cy="690563"/>
          </a:xfrm>
        </p:spPr>
        <p:txBody>
          <a:bodyPr/>
          <a:lstStyle/>
          <a:p>
            <a:r>
              <a:rPr lang="en-US" b="0" dirty="0" smtClean="0">
                <a:latin typeface="+mn-lt"/>
                <a:cs typeface="Tahoma" pitchFamily="34" charset="0"/>
              </a:rPr>
              <a:t>3. Board Job Description- Board/CEO Team  </a:t>
            </a:r>
            <a:endParaRPr lang="en-US" dirty="0">
              <a:latin typeface="+mn-lt"/>
            </a:endParaRPr>
          </a:p>
        </p:txBody>
      </p:sp>
      <p:sp>
        <p:nvSpPr>
          <p:cNvPr id="6" name="Rectangle 5"/>
          <p:cNvSpPr/>
          <p:nvPr/>
        </p:nvSpPr>
        <p:spPr>
          <a:xfrm>
            <a:off x="457200" y="3429000"/>
            <a:ext cx="9067800" cy="1107996"/>
          </a:xfrm>
          <a:prstGeom prst="rect">
            <a:avLst/>
          </a:prstGeom>
        </p:spPr>
        <p:txBody>
          <a:bodyPr wrap="square">
            <a:spAutoFit/>
          </a:bodyPr>
          <a:lstStyle/>
          <a:p>
            <a:pPr lvl="0"/>
            <a:endParaRPr lang="en-US" dirty="0" smtClean="0"/>
          </a:p>
          <a:p>
            <a:pPr>
              <a:buFont typeface="Wingdings" pitchFamily="2" charset="2"/>
              <a:buChar char="Ø"/>
            </a:pPr>
            <a:endParaRPr lang="en-US" sz="2400" dirty="0" smtClean="0">
              <a:latin typeface="Calibri" pitchFamily="34" charset="0"/>
            </a:endParaRPr>
          </a:p>
          <a:p>
            <a:pPr lvl="0" eaLnBrk="0" hangingPunct="0">
              <a:buFont typeface="Wingdings" pitchFamily="2" charset="2"/>
              <a:buChar char="Ø"/>
            </a:pPr>
            <a:endParaRPr lang="en-US" sz="2400" dirty="0" smtClean="0">
              <a:latin typeface="Calibri" pitchFamily="34" charset="0"/>
              <a:ea typeface="Calibri" pitchFamily="34" charset="0"/>
              <a:cs typeface="Times New Roman" pitchFamily="18" charset="0"/>
            </a:endParaRPr>
          </a:p>
        </p:txBody>
      </p:sp>
      <p:sp>
        <p:nvSpPr>
          <p:cNvPr id="195585" name="Rectangle 1"/>
          <p:cNvSpPr>
            <a:spLocks noChangeArrowheads="1"/>
          </p:cNvSpPr>
          <p:nvPr/>
        </p:nvSpPr>
        <p:spPr bwMode="auto">
          <a:xfrm>
            <a:off x="304800" y="2514600"/>
            <a:ext cx="93726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endParaRPr lang="en-US" sz="2400" dirty="0" smtClean="0">
              <a:latin typeface="Calibri" pitchFamily="34" charset="0"/>
              <a:cs typeface="Times New Roman" pitchFamily="18" charset="0"/>
            </a:endParaRPr>
          </a:p>
          <a:p>
            <a:pPr marL="288925" lvl="0" indent="-288925"/>
            <a:r>
              <a:rPr lang="en-US" sz="2400" u="sng" dirty="0" smtClean="0"/>
              <a:t>What are the key elements in good CEO Board relationships?</a:t>
            </a:r>
          </a:p>
          <a:p>
            <a:pPr marL="288925" lvl="0" indent="-288925"/>
            <a:endParaRPr lang="en-US" sz="2400" u="sng" dirty="0" smtClean="0"/>
          </a:p>
          <a:p>
            <a:pPr marL="457200" lvl="0" indent="-457200">
              <a:buAutoNum type="alphaLcPeriod" startAt="2"/>
            </a:pPr>
            <a:r>
              <a:rPr lang="en-US" sz="2400" dirty="0" smtClean="0"/>
              <a:t>Micromanaging</a:t>
            </a:r>
          </a:p>
          <a:p>
            <a:pPr marL="457200" lvl="0" indent="-457200">
              <a:buAutoNum type="alphaLcPeriod" startAt="2"/>
            </a:pPr>
            <a:endParaRPr lang="en-US" sz="2400" dirty="0" smtClean="0"/>
          </a:p>
          <a:p>
            <a:pPr marL="457200" lvl="0" indent="-457200"/>
            <a:r>
              <a:rPr lang="en-US" sz="2400" dirty="0" smtClean="0"/>
              <a:t>	Micromanaging is the degree to which the board becomes directly involved in operational matters.  Examples include communicating directives to the staff, making personnel decisions, or helping to run the credit union on a day to day basis.  </a:t>
            </a:r>
            <a:endParaRPr lang="en-US" sz="2400" dirty="0" smtClean="0">
              <a:latin typeface="Calibri" pitchFamily="34" charset="0"/>
            </a:endParaRPr>
          </a:p>
          <a:p>
            <a:pPr marL="457200" indent="-457200"/>
            <a:endParaRPr lang="en-US" sz="2400" dirty="0" smtClean="0">
              <a:latin typeface="Calibri" pitchFamily="34" charset="0"/>
            </a:endParaRPr>
          </a:p>
          <a:p>
            <a:pPr marL="457200" lvl="0" indent="-457200"/>
            <a:endParaRPr lang="en-US" sz="2400" dirty="0" smtClean="0">
              <a:latin typeface="Calibri" pitchFamily="34"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Footer Placeholder 4"/>
          <p:cNvSpPr>
            <a:spLocks noGrp="1"/>
          </p:cNvSpPr>
          <p:nvPr>
            <p:ph type="ftr" sz="quarter" idx="4294967295"/>
          </p:nvPr>
        </p:nvSpPr>
        <p:spPr bwMode="auto">
          <a:xfrm>
            <a:off x="0" y="7081838"/>
            <a:ext cx="3184525" cy="517525"/>
          </a:xfrm>
          <a:prstGeom prst="rect">
            <a:avLst/>
          </a:prstGeom>
          <a:noFill/>
          <a:ln>
            <a:miter lim="800000"/>
            <a:headEnd/>
            <a:tailEnd/>
          </a:ln>
        </p:spPr>
        <p:txBody>
          <a:bodyPr lIns="101882" tIns="50941" rIns="101882" bIns="50941"/>
          <a:lstStyle/>
          <a:p>
            <a:r>
              <a:rPr lang="en-US" dirty="0"/>
              <a:t>				</a:t>
            </a:r>
            <a:r>
              <a:rPr lang="en-US" dirty="0">
                <a:solidFill>
                  <a:srgbClr val="0070C0"/>
                </a:solidFill>
              </a:rPr>
              <a:t>.</a:t>
            </a:r>
          </a:p>
        </p:txBody>
      </p:sp>
      <p:pic>
        <p:nvPicPr>
          <p:cNvPr id="139268" name="Picture 37" descr="MCUL CUcorp Combo.jpg"/>
          <p:cNvPicPr>
            <a:picLocks noChangeAspect="1"/>
          </p:cNvPicPr>
          <p:nvPr/>
        </p:nvPicPr>
        <p:blipFill>
          <a:blip r:embed="rId2"/>
          <a:srcRect/>
          <a:stretch>
            <a:fillRect/>
          </a:stretch>
        </p:blipFill>
        <p:spPr bwMode="auto">
          <a:xfrm>
            <a:off x="6934200" y="7010400"/>
            <a:ext cx="2895600" cy="592138"/>
          </a:xfrm>
          <a:prstGeom prst="rect">
            <a:avLst/>
          </a:prstGeom>
          <a:noFill/>
          <a:ln w="9525">
            <a:noFill/>
            <a:miter lim="800000"/>
            <a:headEnd/>
            <a:tailEnd/>
          </a:ln>
        </p:spPr>
      </p:pic>
      <p:sp>
        <p:nvSpPr>
          <p:cNvPr id="5" name="Title 4"/>
          <p:cNvSpPr>
            <a:spLocks noGrp="1"/>
          </p:cNvSpPr>
          <p:nvPr>
            <p:ph type="ctrTitle"/>
          </p:nvPr>
        </p:nvSpPr>
        <p:spPr>
          <a:xfrm>
            <a:off x="381000" y="2057400"/>
            <a:ext cx="9401176" cy="690563"/>
          </a:xfrm>
        </p:spPr>
        <p:txBody>
          <a:bodyPr/>
          <a:lstStyle/>
          <a:p>
            <a:r>
              <a:rPr lang="en-US" b="0" dirty="0" smtClean="0">
                <a:cs typeface="Tahoma" pitchFamily="34" charset="0"/>
              </a:rPr>
              <a:t>3. Board Job Description- Board/CEO Team  </a:t>
            </a:r>
            <a:endParaRPr lang="en-US" dirty="0"/>
          </a:p>
        </p:txBody>
      </p:sp>
      <p:sp>
        <p:nvSpPr>
          <p:cNvPr id="6" name="Rectangle 5"/>
          <p:cNvSpPr/>
          <p:nvPr/>
        </p:nvSpPr>
        <p:spPr>
          <a:xfrm>
            <a:off x="457200" y="3429000"/>
            <a:ext cx="9067800" cy="1107996"/>
          </a:xfrm>
          <a:prstGeom prst="rect">
            <a:avLst/>
          </a:prstGeom>
        </p:spPr>
        <p:txBody>
          <a:bodyPr wrap="square">
            <a:spAutoFit/>
          </a:bodyPr>
          <a:lstStyle/>
          <a:p>
            <a:pPr lvl="0"/>
            <a:endParaRPr lang="en-US" dirty="0" smtClean="0"/>
          </a:p>
          <a:p>
            <a:pPr>
              <a:buFont typeface="Wingdings" pitchFamily="2" charset="2"/>
              <a:buChar char="Ø"/>
            </a:pPr>
            <a:endParaRPr lang="en-US" sz="2400" dirty="0" smtClean="0">
              <a:latin typeface="Calibri" pitchFamily="34" charset="0"/>
            </a:endParaRPr>
          </a:p>
          <a:p>
            <a:pPr lvl="0" eaLnBrk="0" hangingPunct="0">
              <a:buFont typeface="Wingdings" pitchFamily="2" charset="2"/>
              <a:buChar char="Ø"/>
            </a:pPr>
            <a:endParaRPr lang="en-US" sz="2400" dirty="0" smtClean="0">
              <a:latin typeface="Calibri" pitchFamily="34" charset="0"/>
              <a:ea typeface="Calibri" pitchFamily="34" charset="0"/>
              <a:cs typeface="Times New Roman" pitchFamily="18" charset="0"/>
            </a:endParaRPr>
          </a:p>
        </p:txBody>
      </p:sp>
      <p:sp>
        <p:nvSpPr>
          <p:cNvPr id="195585" name="Rectangle 1"/>
          <p:cNvSpPr>
            <a:spLocks noChangeArrowheads="1"/>
          </p:cNvSpPr>
          <p:nvPr/>
        </p:nvSpPr>
        <p:spPr bwMode="auto">
          <a:xfrm>
            <a:off x="304800" y="2514600"/>
            <a:ext cx="9372600"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endParaRPr lang="en-US" sz="2400" dirty="0" smtClean="0">
              <a:latin typeface="Calibri" pitchFamily="34" charset="0"/>
              <a:cs typeface="Times New Roman" pitchFamily="18" charset="0"/>
            </a:endParaRPr>
          </a:p>
          <a:p>
            <a:pPr marL="288925" lvl="0" indent="-288925"/>
            <a:r>
              <a:rPr lang="en-US" sz="2400" u="sng" dirty="0" smtClean="0"/>
              <a:t>What are the key elements in good CEO Board relationships?</a:t>
            </a:r>
          </a:p>
          <a:p>
            <a:pPr marL="288925" lvl="0" indent="-288925"/>
            <a:endParaRPr lang="en-US" sz="2400" u="sng" dirty="0" smtClean="0"/>
          </a:p>
          <a:p>
            <a:pPr marL="457200" lvl="0" indent="-457200">
              <a:buAutoNum type="alphaLcPeriod" startAt="3"/>
            </a:pPr>
            <a:r>
              <a:rPr lang="en-US" sz="2400" dirty="0" smtClean="0"/>
              <a:t>Board Role Clarity</a:t>
            </a:r>
          </a:p>
          <a:p>
            <a:pPr marL="457200" lvl="0" indent="-457200">
              <a:buAutoNum type="alphaLcPeriod" startAt="3"/>
            </a:pPr>
            <a:endParaRPr lang="en-US" sz="2400" dirty="0" smtClean="0"/>
          </a:p>
          <a:p>
            <a:pPr marL="457200" lvl="0" indent="-457200"/>
            <a:r>
              <a:rPr lang="en-US" sz="2400" dirty="0" smtClean="0"/>
              <a:t>	Refers to an understanding and knowledge among directors about their working role in a credit union.  It also refers to properly differentiating the director’s role from the CEO’s role.  In good CEO-board relationships, board roles were clearly understood.  In poor relationships, board roles were often ambiguous, unstable and overlapping with the CEO’s role.</a:t>
            </a:r>
            <a:endParaRPr lang="en-US" sz="2400" dirty="0" smtClean="0">
              <a:latin typeface="Calibri" pitchFamily="34" charset="0"/>
            </a:endParaRPr>
          </a:p>
          <a:p>
            <a:pPr marL="457200" indent="-457200"/>
            <a:endParaRPr lang="en-US" sz="2400" dirty="0" smtClean="0">
              <a:latin typeface="Calibri" pitchFamily="34" charset="0"/>
            </a:endParaRPr>
          </a:p>
          <a:p>
            <a:pPr marL="457200" lvl="0" indent="-457200"/>
            <a:endParaRPr lang="en-US" sz="2400" dirty="0" smtClean="0">
              <a:latin typeface="Calibri" pitchFamily="34" charset="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Footer Placeholder 4"/>
          <p:cNvSpPr>
            <a:spLocks noGrp="1"/>
          </p:cNvSpPr>
          <p:nvPr>
            <p:ph type="ftr" sz="quarter" idx="4294967295"/>
          </p:nvPr>
        </p:nvSpPr>
        <p:spPr bwMode="auto">
          <a:xfrm>
            <a:off x="0" y="7081838"/>
            <a:ext cx="3184525" cy="517525"/>
          </a:xfrm>
          <a:prstGeom prst="rect">
            <a:avLst/>
          </a:prstGeom>
          <a:noFill/>
          <a:ln>
            <a:miter lim="800000"/>
            <a:headEnd/>
            <a:tailEnd/>
          </a:ln>
        </p:spPr>
        <p:txBody>
          <a:bodyPr lIns="101882" tIns="50941" rIns="101882" bIns="50941"/>
          <a:lstStyle/>
          <a:p>
            <a:r>
              <a:rPr lang="en-US" dirty="0"/>
              <a:t>				</a:t>
            </a:r>
            <a:r>
              <a:rPr lang="en-US" dirty="0">
                <a:solidFill>
                  <a:srgbClr val="0070C0"/>
                </a:solidFill>
              </a:rPr>
              <a:t>.</a:t>
            </a:r>
          </a:p>
        </p:txBody>
      </p:sp>
      <p:pic>
        <p:nvPicPr>
          <p:cNvPr id="139268" name="Picture 37" descr="MCUL CUcorp Combo.jpg"/>
          <p:cNvPicPr>
            <a:picLocks noChangeAspect="1"/>
          </p:cNvPicPr>
          <p:nvPr/>
        </p:nvPicPr>
        <p:blipFill>
          <a:blip r:embed="rId2"/>
          <a:srcRect/>
          <a:stretch>
            <a:fillRect/>
          </a:stretch>
        </p:blipFill>
        <p:spPr bwMode="auto">
          <a:xfrm>
            <a:off x="6934200" y="7010400"/>
            <a:ext cx="2895600" cy="592138"/>
          </a:xfrm>
          <a:prstGeom prst="rect">
            <a:avLst/>
          </a:prstGeom>
          <a:noFill/>
          <a:ln w="9525">
            <a:noFill/>
            <a:miter lim="800000"/>
            <a:headEnd/>
            <a:tailEnd/>
          </a:ln>
        </p:spPr>
      </p:pic>
      <p:sp>
        <p:nvSpPr>
          <p:cNvPr id="5" name="Title 4"/>
          <p:cNvSpPr>
            <a:spLocks noGrp="1"/>
          </p:cNvSpPr>
          <p:nvPr>
            <p:ph type="ctrTitle"/>
          </p:nvPr>
        </p:nvSpPr>
        <p:spPr>
          <a:xfrm>
            <a:off x="381000" y="2057400"/>
            <a:ext cx="9401176" cy="690563"/>
          </a:xfrm>
        </p:spPr>
        <p:txBody>
          <a:bodyPr/>
          <a:lstStyle/>
          <a:p>
            <a:r>
              <a:rPr lang="en-US" b="0" dirty="0" smtClean="0">
                <a:cs typeface="Tahoma" pitchFamily="34" charset="0"/>
              </a:rPr>
              <a:t>3. Board Job Description- Board/CEO Team  </a:t>
            </a:r>
            <a:endParaRPr lang="en-US" dirty="0"/>
          </a:p>
        </p:txBody>
      </p:sp>
      <p:sp>
        <p:nvSpPr>
          <p:cNvPr id="6" name="Rectangle 5"/>
          <p:cNvSpPr/>
          <p:nvPr/>
        </p:nvSpPr>
        <p:spPr>
          <a:xfrm>
            <a:off x="457200" y="3429000"/>
            <a:ext cx="9067800" cy="1107996"/>
          </a:xfrm>
          <a:prstGeom prst="rect">
            <a:avLst/>
          </a:prstGeom>
        </p:spPr>
        <p:txBody>
          <a:bodyPr wrap="square">
            <a:spAutoFit/>
          </a:bodyPr>
          <a:lstStyle/>
          <a:p>
            <a:pPr lvl="0"/>
            <a:endParaRPr lang="en-US" dirty="0" smtClean="0"/>
          </a:p>
          <a:p>
            <a:pPr>
              <a:buFont typeface="Wingdings" pitchFamily="2" charset="2"/>
              <a:buChar char="Ø"/>
            </a:pPr>
            <a:endParaRPr lang="en-US" sz="2400" dirty="0" smtClean="0">
              <a:latin typeface="Calibri" pitchFamily="34" charset="0"/>
            </a:endParaRPr>
          </a:p>
          <a:p>
            <a:pPr lvl="0" eaLnBrk="0" hangingPunct="0">
              <a:buFont typeface="Wingdings" pitchFamily="2" charset="2"/>
              <a:buChar char="Ø"/>
            </a:pPr>
            <a:endParaRPr lang="en-US" sz="2400" dirty="0" smtClean="0">
              <a:latin typeface="Calibri" pitchFamily="34" charset="0"/>
              <a:ea typeface="Calibri" pitchFamily="34" charset="0"/>
              <a:cs typeface="Times New Roman" pitchFamily="18" charset="0"/>
            </a:endParaRPr>
          </a:p>
        </p:txBody>
      </p:sp>
      <p:sp>
        <p:nvSpPr>
          <p:cNvPr id="195585" name="Rectangle 1"/>
          <p:cNvSpPr>
            <a:spLocks noChangeArrowheads="1"/>
          </p:cNvSpPr>
          <p:nvPr/>
        </p:nvSpPr>
        <p:spPr bwMode="auto">
          <a:xfrm>
            <a:off x="304800" y="2514600"/>
            <a:ext cx="9372600"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endParaRPr lang="en-US" sz="2400" dirty="0" smtClean="0">
              <a:latin typeface="Calibri" pitchFamily="34" charset="0"/>
              <a:cs typeface="Times New Roman" pitchFamily="18" charset="0"/>
            </a:endParaRPr>
          </a:p>
          <a:p>
            <a:pPr marL="288925" lvl="0" indent="-288925"/>
            <a:r>
              <a:rPr lang="en-US" sz="2400" u="sng" dirty="0" smtClean="0"/>
              <a:t>What are the key elements in good CEO Board relationships?</a:t>
            </a:r>
          </a:p>
          <a:p>
            <a:pPr marL="288925" lvl="0" indent="-288925"/>
            <a:endParaRPr lang="en-US" sz="2400" u="sng" dirty="0" smtClean="0"/>
          </a:p>
          <a:p>
            <a:pPr marL="457200" lvl="0" indent="-457200"/>
            <a:r>
              <a:rPr lang="en-US" sz="2400" dirty="0" smtClean="0"/>
              <a:t>d.	Communication</a:t>
            </a:r>
          </a:p>
          <a:p>
            <a:pPr marL="457200" lvl="0" indent="-457200">
              <a:buAutoNum type="alphaLcPeriod" startAt="3"/>
            </a:pPr>
            <a:endParaRPr lang="en-US" sz="2400" dirty="0" smtClean="0"/>
          </a:p>
          <a:p>
            <a:pPr marL="457200" lvl="0" indent="-457200"/>
            <a:r>
              <a:rPr lang="en-US" sz="2400" dirty="0" smtClean="0"/>
              <a:t>	Refers to the CEO providing clear, accurate, and proper amounts of information to the board, both positive and negative.  It also refers to communicating to the board as equals, keeping the board fully informed, quickly involving the board in issues, and requiring that staff presentations to the board be clear and informative.  </a:t>
            </a:r>
            <a:endParaRPr lang="en-US" sz="2400" dirty="0" smtClean="0">
              <a:latin typeface="Calibri" pitchFamily="34" charset="0"/>
            </a:endParaRPr>
          </a:p>
          <a:p>
            <a:pPr marL="457200" indent="-457200"/>
            <a:endParaRPr lang="en-US" sz="2400" dirty="0" smtClean="0">
              <a:latin typeface="Calibri" pitchFamily="34" charset="0"/>
            </a:endParaRPr>
          </a:p>
          <a:p>
            <a:pPr marL="457200" lvl="0" indent="-457200"/>
            <a:endParaRPr lang="en-US" sz="2400" dirty="0" smtClean="0">
              <a:latin typeface="Calibri" pitchFamily="34" charset="0"/>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Footer Placeholder 4"/>
          <p:cNvSpPr>
            <a:spLocks noGrp="1"/>
          </p:cNvSpPr>
          <p:nvPr>
            <p:ph type="ftr" sz="quarter" idx="4294967295"/>
          </p:nvPr>
        </p:nvSpPr>
        <p:spPr bwMode="auto">
          <a:xfrm>
            <a:off x="0" y="7081838"/>
            <a:ext cx="3184525" cy="517525"/>
          </a:xfrm>
          <a:prstGeom prst="rect">
            <a:avLst/>
          </a:prstGeom>
          <a:noFill/>
          <a:ln>
            <a:miter lim="800000"/>
            <a:headEnd/>
            <a:tailEnd/>
          </a:ln>
        </p:spPr>
        <p:txBody>
          <a:bodyPr lIns="101882" tIns="50941" rIns="101882" bIns="50941"/>
          <a:lstStyle/>
          <a:p>
            <a:r>
              <a:rPr lang="en-US" dirty="0"/>
              <a:t>				</a:t>
            </a:r>
            <a:r>
              <a:rPr lang="en-US" dirty="0">
                <a:solidFill>
                  <a:srgbClr val="0070C0"/>
                </a:solidFill>
              </a:rPr>
              <a:t>.</a:t>
            </a:r>
          </a:p>
        </p:txBody>
      </p:sp>
      <p:pic>
        <p:nvPicPr>
          <p:cNvPr id="139268" name="Picture 37" descr="MCUL CUcorp Combo.jpg"/>
          <p:cNvPicPr>
            <a:picLocks noChangeAspect="1"/>
          </p:cNvPicPr>
          <p:nvPr/>
        </p:nvPicPr>
        <p:blipFill>
          <a:blip r:embed="rId2"/>
          <a:srcRect/>
          <a:stretch>
            <a:fillRect/>
          </a:stretch>
        </p:blipFill>
        <p:spPr bwMode="auto">
          <a:xfrm>
            <a:off x="6934200" y="7010400"/>
            <a:ext cx="2895600" cy="592138"/>
          </a:xfrm>
          <a:prstGeom prst="rect">
            <a:avLst/>
          </a:prstGeom>
          <a:noFill/>
          <a:ln w="9525">
            <a:noFill/>
            <a:miter lim="800000"/>
            <a:headEnd/>
            <a:tailEnd/>
          </a:ln>
        </p:spPr>
      </p:pic>
      <p:sp>
        <p:nvSpPr>
          <p:cNvPr id="5" name="Title 4"/>
          <p:cNvSpPr>
            <a:spLocks noGrp="1"/>
          </p:cNvSpPr>
          <p:nvPr>
            <p:ph type="ctrTitle"/>
          </p:nvPr>
        </p:nvSpPr>
        <p:spPr>
          <a:xfrm>
            <a:off x="381000" y="2057400"/>
            <a:ext cx="9401176" cy="690563"/>
          </a:xfrm>
        </p:spPr>
        <p:txBody>
          <a:bodyPr/>
          <a:lstStyle/>
          <a:p>
            <a:r>
              <a:rPr lang="en-US" b="0" dirty="0" smtClean="0">
                <a:cs typeface="Tahoma" pitchFamily="34" charset="0"/>
              </a:rPr>
              <a:t>4. Key Performance Indicators for 2010 </a:t>
            </a:r>
            <a:endParaRPr lang="en-US" dirty="0"/>
          </a:p>
        </p:txBody>
      </p:sp>
      <p:sp>
        <p:nvSpPr>
          <p:cNvPr id="6" name="Rectangle 5"/>
          <p:cNvSpPr/>
          <p:nvPr/>
        </p:nvSpPr>
        <p:spPr>
          <a:xfrm>
            <a:off x="457200" y="3124200"/>
            <a:ext cx="9067800" cy="1107996"/>
          </a:xfrm>
          <a:prstGeom prst="rect">
            <a:avLst/>
          </a:prstGeom>
        </p:spPr>
        <p:txBody>
          <a:bodyPr wrap="square">
            <a:spAutoFit/>
          </a:bodyPr>
          <a:lstStyle/>
          <a:p>
            <a:pPr lvl="0"/>
            <a:endParaRPr lang="en-US" dirty="0" smtClean="0"/>
          </a:p>
          <a:p>
            <a:pPr>
              <a:buFont typeface="Wingdings" pitchFamily="2" charset="2"/>
              <a:buChar char="Ø"/>
            </a:pPr>
            <a:endParaRPr lang="en-US" sz="2400" dirty="0" smtClean="0">
              <a:latin typeface="Calibri" pitchFamily="34" charset="0"/>
            </a:endParaRPr>
          </a:p>
          <a:p>
            <a:pPr lvl="0" eaLnBrk="0" hangingPunct="0">
              <a:buFont typeface="Wingdings" pitchFamily="2" charset="2"/>
              <a:buChar char="Ø"/>
            </a:pPr>
            <a:endParaRPr lang="en-US" sz="2400" dirty="0" smtClean="0">
              <a:latin typeface="Calibri" pitchFamily="34" charset="0"/>
              <a:ea typeface="Calibri" pitchFamily="34" charset="0"/>
              <a:cs typeface="Times New Roman" pitchFamily="18" charset="0"/>
            </a:endParaRPr>
          </a:p>
        </p:txBody>
      </p:sp>
      <p:sp>
        <p:nvSpPr>
          <p:cNvPr id="195585" name="Rectangle 1"/>
          <p:cNvSpPr>
            <a:spLocks noChangeArrowheads="1"/>
          </p:cNvSpPr>
          <p:nvPr/>
        </p:nvSpPr>
        <p:spPr bwMode="auto">
          <a:xfrm>
            <a:off x="533400" y="2895600"/>
            <a:ext cx="8458200" cy="64325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lang="en-US" sz="2800" dirty="0" smtClean="0">
                <a:latin typeface="+mj-lt"/>
                <a:cs typeface="Times New Roman" pitchFamily="18" charset="0"/>
              </a:rPr>
              <a:t>Focus on these </a:t>
            </a:r>
            <a:r>
              <a:rPr lang="en-US" sz="2800" u="sng" dirty="0" smtClean="0">
                <a:latin typeface="+mj-lt"/>
                <a:cs typeface="Times New Roman" pitchFamily="18" charset="0"/>
              </a:rPr>
              <a:t>Membership Metrics:</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endParaRPr lang="en-US" sz="2800" dirty="0" smtClean="0">
              <a:latin typeface="+mj-lt"/>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lang="en-US" sz="2800" dirty="0" smtClean="0">
                <a:latin typeface="+mj-lt"/>
                <a:cs typeface="Times New Roman" pitchFamily="18" charset="0"/>
              </a:rPr>
              <a:t>New Member Account growth</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lang="en-US" sz="2800" dirty="0" smtClean="0">
                <a:latin typeface="+mj-lt"/>
                <a:cs typeface="Times New Roman" pitchFamily="18" charset="0"/>
              </a:rPr>
              <a:t>Closed Member Account/Reason</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lang="en-US" sz="2800" dirty="0" smtClean="0">
                <a:latin typeface="+mj-lt"/>
                <a:cs typeface="Times New Roman" pitchFamily="18" charset="0"/>
              </a:rPr>
              <a:t>Membership Mix by Age</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lang="en-US" sz="2800" dirty="0" smtClean="0">
                <a:latin typeface="+mj-lt"/>
                <a:cs typeface="Times New Roman" pitchFamily="18" charset="0"/>
              </a:rPr>
              <a:t>Member Survey Results</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lang="en-US" sz="2800" dirty="0" smtClean="0">
                <a:latin typeface="+mj-lt"/>
                <a:cs typeface="Times New Roman" pitchFamily="18" charset="0"/>
              </a:rPr>
              <a:t>Employee Turnover</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endParaRPr lang="en-US" sz="2400" dirty="0" smtClean="0">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endParaRPr lang="en-US" sz="2400" dirty="0" smtClean="0">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endParaRPr lang="en-US" sz="2400" dirty="0" smtClean="0">
              <a:latin typeface="Calibri" pitchFamily="34" charset="0"/>
            </a:endParaRPr>
          </a:p>
          <a:p>
            <a:pPr marL="457200" indent="-457200"/>
            <a:r>
              <a:rPr lang="en-US" sz="2400" dirty="0" smtClean="0">
                <a:latin typeface="Calibri" pitchFamily="34" charset="0"/>
              </a:rPr>
              <a:t>	</a:t>
            </a:r>
          </a:p>
          <a:p>
            <a:pPr marL="457200" indent="-457200"/>
            <a:endParaRPr lang="en-US" sz="2400" dirty="0" smtClean="0">
              <a:latin typeface="Calibri" pitchFamily="34" charset="0"/>
            </a:endParaRPr>
          </a:p>
          <a:p>
            <a:pPr marL="457200" indent="-457200"/>
            <a:endParaRPr lang="en-US" sz="2400" dirty="0" smtClean="0">
              <a:latin typeface="Calibri" pitchFamily="34" charset="0"/>
            </a:endParaRPr>
          </a:p>
          <a:p>
            <a:pPr marL="457200" lvl="0" indent="-457200"/>
            <a:endParaRPr lang="en-US" sz="2400" dirty="0" smtClean="0">
              <a:latin typeface="Calibri" pitchFamily="34" charset="0"/>
            </a:endParaRPr>
          </a:p>
          <a:p>
            <a:pPr marL="457200" indent="-457200"/>
            <a:endParaRPr lang="en-US" sz="2400" dirty="0" smtClean="0">
              <a:latin typeface="Calibri" pitchFamily="34" charset="0"/>
            </a:endParaRPr>
          </a:p>
          <a:p>
            <a:pPr marL="457200" lvl="0" indent="-457200"/>
            <a:endParaRPr lang="en-US" sz="2400" dirty="0" smtClean="0">
              <a:latin typeface="Calibri" pitchFamily="34" charset="0"/>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Footer Placeholder 4"/>
          <p:cNvSpPr>
            <a:spLocks noGrp="1"/>
          </p:cNvSpPr>
          <p:nvPr>
            <p:ph type="ftr" sz="quarter" idx="4294967295"/>
          </p:nvPr>
        </p:nvSpPr>
        <p:spPr bwMode="auto">
          <a:xfrm>
            <a:off x="0" y="7081838"/>
            <a:ext cx="3184525" cy="517525"/>
          </a:xfrm>
          <a:prstGeom prst="rect">
            <a:avLst/>
          </a:prstGeom>
          <a:noFill/>
          <a:ln>
            <a:miter lim="800000"/>
            <a:headEnd/>
            <a:tailEnd/>
          </a:ln>
        </p:spPr>
        <p:txBody>
          <a:bodyPr lIns="101882" tIns="50941" rIns="101882" bIns="50941"/>
          <a:lstStyle/>
          <a:p>
            <a:r>
              <a:rPr lang="en-US" dirty="0"/>
              <a:t>				</a:t>
            </a:r>
            <a:r>
              <a:rPr lang="en-US" dirty="0">
                <a:solidFill>
                  <a:srgbClr val="0070C0"/>
                </a:solidFill>
              </a:rPr>
              <a:t>.</a:t>
            </a:r>
          </a:p>
        </p:txBody>
      </p:sp>
      <p:pic>
        <p:nvPicPr>
          <p:cNvPr id="139268" name="Picture 37" descr="MCUL CUcorp Combo.jpg"/>
          <p:cNvPicPr>
            <a:picLocks noChangeAspect="1"/>
          </p:cNvPicPr>
          <p:nvPr/>
        </p:nvPicPr>
        <p:blipFill>
          <a:blip r:embed="rId2"/>
          <a:srcRect/>
          <a:stretch>
            <a:fillRect/>
          </a:stretch>
        </p:blipFill>
        <p:spPr bwMode="auto">
          <a:xfrm>
            <a:off x="6934200" y="7010400"/>
            <a:ext cx="2895600" cy="592138"/>
          </a:xfrm>
          <a:prstGeom prst="rect">
            <a:avLst/>
          </a:prstGeom>
          <a:noFill/>
          <a:ln w="9525">
            <a:noFill/>
            <a:miter lim="800000"/>
            <a:headEnd/>
            <a:tailEnd/>
          </a:ln>
        </p:spPr>
      </p:pic>
      <p:sp>
        <p:nvSpPr>
          <p:cNvPr id="5" name="Title 4"/>
          <p:cNvSpPr>
            <a:spLocks noGrp="1"/>
          </p:cNvSpPr>
          <p:nvPr>
            <p:ph type="ctrTitle"/>
          </p:nvPr>
        </p:nvSpPr>
        <p:spPr>
          <a:xfrm>
            <a:off x="381000" y="2057400"/>
            <a:ext cx="9401176" cy="690563"/>
          </a:xfrm>
        </p:spPr>
        <p:txBody>
          <a:bodyPr/>
          <a:lstStyle/>
          <a:p>
            <a:r>
              <a:rPr lang="en-US" b="0" dirty="0" smtClean="0">
                <a:cs typeface="Tahoma" pitchFamily="34" charset="0"/>
              </a:rPr>
              <a:t>4. Key Performance Indicators for 2010 </a:t>
            </a:r>
            <a:endParaRPr lang="en-US" dirty="0"/>
          </a:p>
        </p:txBody>
      </p:sp>
      <p:sp>
        <p:nvSpPr>
          <p:cNvPr id="6" name="Rectangle 5"/>
          <p:cNvSpPr/>
          <p:nvPr/>
        </p:nvSpPr>
        <p:spPr>
          <a:xfrm>
            <a:off x="457200" y="3124200"/>
            <a:ext cx="9067800" cy="1107996"/>
          </a:xfrm>
          <a:prstGeom prst="rect">
            <a:avLst/>
          </a:prstGeom>
        </p:spPr>
        <p:txBody>
          <a:bodyPr wrap="square">
            <a:spAutoFit/>
          </a:bodyPr>
          <a:lstStyle/>
          <a:p>
            <a:pPr lvl="0"/>
            <a:endParaRPr lang="en-US" dirty="0" smtClean="0"/>
          </a:p>
          <a:p>
            <a:pPr>
              <a:buFont typeface="Wingdings" pitchFamily="2" charset="2"/>
              <a:buChar char="Ø"/>
            </a:pPr>
            <a:endParaRPr lang="en-US" sz="2400" dirty="0" smtClean="0">
              <a:latin typeface="Calibri" pitchFamily="34" charset="0"/>
            </a:endParaRPr>
          </a:p>
          <a:p>
            <a:pPr lvl="0" eaLnBrk="0" hangingPunct="0">
              <a:buFont typeface="Wingdings" pitchFamily="2" charset="2"/>
              <a:buChar char="Ø"/>
            </a:pPr>
            <a:endParaRPr lang="en-US" sz="2400" dirty="0" smtClean="0">
              <a:latin typeface="Calibri" pitchFamily="34" charset="0"/>
              <a:ea typeface="Calibri" pitchFamily="34" charset="0"/>
              <a:cs typeface="Times New Roman" pitchFamily="18" charset="0"/>
            </a:endParaRPr>
          </a:p>
        </p:txBody>
      </p:sp>
      <p:sp>
        <p:nvSpPr>
          <p:cNvPr id="195585" name="Rectangle 1"/>
          <p:cNvSpPr>
            <a:spLocks noChangeArrowheads="1"/>
          </p:cNvSpPr>
          <p:nvPr/>
        </p:nvSpPr>
        <p:spPr bwMode="auto">
          <a:xfrm>
            <a:off x="533400" y="2743200"/>
            <a:ext cx="8458200" cy="77251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lang="en-US" sz="2800" dirty="0" smtClean="0">
                <a:latin typeface="+mj-lt"/>
                <a:cs typeface="Times New Roman" pitchFamily="18" charset="0"/>
              </a:rPr>
              <a:t>Transaction Delivery Channel:</a:t>
            </a:r>
            <a:endParaRPr lang="en-US" sz="2800" u="sng" dirty="0" smtClean="0">
              <a:latin typeface="+mj-lt"/>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endParaRPr lang="en-US" sz="2800" dirty="0" smtClean="0">
              <a:latin typeface="+mj-lt"/>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lang="en-US" sz="2800" dirty="0" smtClean="0">
                <a:latin typeface="+mj-lt"/>
                <a:cs typeface="Times New Roman" pitchFamily="18" charset="0"/>
              </a:rPr>
              <a:t>32%- Branches</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lang="en-US" sz="2800" dirty="0" smtClean="0">
                <a:latin typeface="+mj-lt"/>
                <a:cs typeface="Times New Roman" pitchFamily="18" charset="0"/>
              </a:rPr>
              <a:t>21%- ATM</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lang="en-US" sz="2800" dirty="0" smtClean="0">
                <a:latin typeface="+mj-lt"/>
                <a:cs typeface="Times New Roman" pitchFamily="18" charset="0"/>
              </a:rPr>
              <a:t>14%- Direct Deposit/ACH</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lang="en-US" sz="2800" dirty="0" smtClean="0">
                <a:latin typeface="+mj-lt"/>
                <a:cs typeface="Times New Roman" pitchFamily="18" charset="0"/>
              </a:rPr>
              <a:t>10%- Home Banking</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lang="en-US" sz="2800" dirty="0" smtClean="0">
                <a:latin typeface="+mj-lt"/>
                <a:cs typeface="Times New Roman" pitchFamily="18" charset="0"/>
              </a:rPr>
              <a:t>8%- Audio Response Unit</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lang="en-US" sz="2800" dirty="0" smtClean="0">
                <a:latin typeface="+mj-lt"/>
                <a:cs typeface="Times New Roman" pitchFamily="18" charset="0"/>
              </a:rPr>
              <a:t>5%- Mail</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lang="en-US" sz="2800" dirty="0" smtClean="0">
                <a:latin typeface="+mj-lt"/>
                <a:cs typeface="Times New Roman" pitchFamily="18" charset="0"/>
              </a:rPr>
              <a:t>5%- Call Center</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lang="en-US" sz="2800" dirty="0" smtClean="0">
                <a:latin typeface="+mj-lt"/>
                <a:cs typeface="Times New Roman" pitchFamily="18" charset="0"/>
              </a:rPr>
              <a:t>6%- Other</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endParaRPr lang="en-US" sz="2400" dirty="0" smtClean="0">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endParaRPr lang="en-US" sz="2400" dirty="0" smtClean="0">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endParaRPr lang="en-US" sz="2400" dirty="0" smtClean="0">
              <a:latin typeface="Calibri" pitchFamily="34" charset="0"/>
            </a:endParaRPr>
          </a:p>
          <a:p>
            <a:pPr marL="457200" indent="-457200"/>
            <a:r>
              <a:rPr lang="en-US" sz="2400" dirty="0" smtClean="0">
                <a:latin typeface="Calibri" pitchFamily="34" charset="0"/>
              </a:rPr>
              <a:t>	</a:t>
            </a:r>
          </a:p>
          <a:p>
            <a:pPr marL="457200" indent="-457200"/>
            <a:endParaRPr lang="en-US" sz="2400" dirty="0" smtClean="0">
              <a:latin typeface="Calibri" pitchFamily="34" charset="0"/>
            </a:endParaRPr>
          </a:p>
          <a:p>
            <a:pPr marL="457200" indent="-457200"/>
            <a:endParaRPr lang="en-US" sz="2400" dirty="0" smtClean="0">
              <a:latin typeface="Calibri" pitchFamily="34" charset="0"/>
            </a:endParaRPr>
          </a:p>
          <a:p>
            <a:pPr marL="457200" lvl="0" indent="-457200"/>
            <a:endParaRPr lang="en-US" sz="2400" dirty="0" smtClean="0">
              <a:latin typeface="Calibri" pitchFamily="34" charset="0"/>
            </a:endParaRPr>
          </a:p>
          <a:p>
            <a:pPr marL="457200" indent="-457200"/>
            <a:endParaRPr lang="en-US" sz="2400" dirty="0" smtClean="0">
              <a:latin typeface="Calibri" pitchFamily="34" charset="0"/>
            </a:endParaRPr>
          </a:p>
          <a:p>
            <a:pPr marL="457200" lvl="0" indent="-457200"/>
            <a:endParaRPr lang="en-US" sz="2400" dirty="0" smtClean="0">
              <a:latin typeface="Calibri" pitchFamily="34" charset="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Footer Placeholder 4"/>
          <p:cNvSpPr>
            <a:spLocks noGrp="1"/>
          </p:cNvSpPr>
          <p:nvPr>
            <p:ph type="ftr" sz="quarter" idx="4294967295"/>
          </p:nvPr>
        </p:nvSpPr>
        <p:spPr bwMode="auto">
          <a:xfrm>
            <a:off x="0" y="7081838"/>
            <a:ext cx="3184525" cy="517525"/>
          </a:xfrm>
          <a:prstGeom prst="rect">
            <a:avLst/>
          </a:prstGeom>
          <a:noFill/>
          <a:ln>
            <a:miter lim="800000"/>
            <a:headEnd/>
            <a:tailEnd/>
          </a:ln>
        </p:spPr>
        <p:txBody>
          <a:bodyPr lIns="101882" tIns="50941" rIns="101882" bIns="50941"/>
          <a:lstStyle/>
          <a:p>
            <a:r>
              <a:rPr lang="en-US" dirty="0"/>
              <a:t>				</a:t>
            </a:r>
            <a:r>
              <a:rPr lang="en-US" dirty="0">
                <a:solidFill>
                  <a:srgbClr val="0070C0"/>
                </a:solidFill>
              </a:rPr>
              <a:t>.</a:t>
            </a:r>
          </a:p>
        </p:txBody>
      </p:sp>
      <p:pic>
        <p:nvPicPr>
          <p:cNvPr id="139268" name="Picture 37" descr="MCUL CUcorp Combo.jpg"/>
          <p:cNvPicPr>
            <a:picLocks noChangeAspect="1"/>
          </p:cNvPicPr>
          <p:nvPr/>
        </p:nvPicPr>
        <p:blipFill>
          <a:blip r:embed="rId2"/>
          <a:srcRect/>
          <a:stretch>
            <a:fillRect/>
          </a:stretch>
        </p:blipFill>
        <p:spPr bwMode="auto">
          <a:xfrm>
            <a:off x="6934200" y="7010400"/>
            <a:ext cx="2895600" cy="592138"/>
          </a:xfrm>
          <a:prstGeom prst="rect">
            <a:avLst/>
          </a:prstGeom>
          <a:noFill/>
          <a:ln w="9525">
            <a:noFill/>
            <a:miter lim="800000"/>
            <a:headEnd/>
            <a:tailEnd/>
          </a:ln>
        </p:spPr>
      </p:pic>
      <p:sp>
        <p:nvSpPr>
          <p:cNvPr id="5" name="Title 4"/>
          <p:cNvSpPr>
            <a:spLocks noGrp="1"/>
          </p:cNvSpPr>
          <p:nvPr>
            <p:ph type="ctrTitle"/>
          </p:nvPr>
        </p:nvSpPr>
        <p:spPr>
          <a:xfrm>
            <a:off x="381000" y="2057400"/>
            <a:ext cx="9401176" cy="690563"/>
          </a:xfrm>
        </p:spPr>
        <p:txBody>
          <a:bodyPr/>
          <a:lstStyle/>
          <a:p>
            <a:r>
              <a:rPr lang="en-US" b="0" dirty="0" smtClean="0">
                <a:cs typeface="Tahoma" pitchFamily="34" charset="0"/>
              </a:rPr>
              <a:t>4. Key Performance Indicators for 2010 </a:t>
            </a:r>
            <a:endParaRPr lang="en-US" dirty="0"/>
          </a:p>
        </p:txBody>
      </p:sp>
      <p:sp>
        <p:nvSpPr>
          <p:cNvPr id="6" name="Rectangle 5"/>
          <p:cNvSpPr/>
          <p:nvPr/>
        </p:nvSpPr>
        <p:spPr>
          <a:xfrm>
            <a:off x="457200" y="3124200"/>
            <a:ext cx="9067800" cy="1107996"/>
          </a:xfrm>
          <a:prstGeom prst="rect">
            <a:avLst/>
          </a:prstGeom>
        </p:spPr>
        <p:txBody>
          <a:bodyPr wrap="square">
            <a:spAutoFit/>
          </a:bodyPr>
          <a:lstStyle/>
          <a:p>
            <a:pPr lvl="0"/>
            <a:endParaRPr lang="en-US" dirty="0" smtClean="0"/>
          </a:p>
          <a:p>
            <a:pPr>
              <a:buFont typeface="Wingdings" pitchFamily="2" charset="2"/>
              <a:buChar char="Ø"/>
            </a:pPr>
            <a:endParaRPr lang="en-US" sz="2400" dirty="0" smtClean="0">
              <a:latin typeface="Calibri" pitchFamily="34" charset="0"/>
            </a:endParaRPr>
          </a:p>
          <a:p>
            <a:pPr lvl="0" eaLnBrk="0" hangingPunct="0">
              <a:buFont typeface="Wingdings" pitchFamily="2" charset="2"/>
              <a:buChar char="Ø"/>
            </a:pPr>
            <a:endParaRPr lang="en-US" sz="2400" dirty="0" smtClean="0">
              <a:latin typeface="Calibri" pitchFamily="34" charset="0"/>
              <a:ea typeface="Calibri" pitchFamily="34" charset="0"/>
              <a:cs typeface="Times New Roman" pitchFamily="18" charset="0"/>
            </a:endParaRPr>
          </a:p>
        </p:txBody>
      </p:sp>
      <p:sp>
        <p:nvSpPr>
          <p:cNvPr id="195585" name="Rectangle 1"/>
          <p:cNvSpPr>
            <a:spLocks noChangeArrowheads="1"/>
          </p:cNvSpPr>
          <p:nvPr/>
        </p:nvSpPr>
        <p:spPr bwMode="auto">
          <a:xfrm>
            <a:off x="533400" y="2743200"/>
            <a:ext cx="8458200" cy="68018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lang="en-US" sz="2800" dirty="0" smtClean="0">
                <a:latin typeface="+mj-lt"/>
                <a:cs typeface="Times New Roman" pitchFamily="18" charset="0"/>
              </a:rPr>
              <a:t>Focus on these </a:t>
            </a:r>
            <a:r>
              <a:rPr lang="en-US" sz="2800" u="sng" dirty="0" smtClean="0">
                <a:latin typeface="+mj-lt"/>
                <a:cs typeface="Times New Roman" pitchFamily="18" charset="0"/>
              </a:rPr>
              <a:t>Brand and Marketing Metrics:</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endParaRPr lang="en-US" sz="2800" dirty="0" smtClean="0">
              <a:latin typeface="+mj-lt"/>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lang="en-US" sz="2800" dirty="0" smtClean="0">
                <a:latin typeface="+mj-lt"/>
                <a:cs typeface="Times New Roman" pitchFamily="18" charset="0"/>
              </a:rPr>
              <a:t>Average # of Services per household</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lang="en-US" sz="2800" dirty="0" smtClean="0">
                <a:latin typeface="+mj-lt"/>
                <a:cs typeface="Times New Roman" pitchFamily="18" charset="0"/>
              </a:rPr>
              <a:t>Brand Recognition survey results</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lang="en-US" sz="2800" dirty="0" smtClean="0">
                <a:latin typeface="+mj-lt"/>
                <a:cs typeface="Times New Roman" pitchFamily="18" charset="0"/>
              </a:rPr>
              <a:t>Cross-selling success</a:t>
            </a:r>
          </a:p>
          <a:p>
            <a:pPr eaLnBrk="0" hangingPunct="0">
              <a:buFont typeface="Wingdings" pitchFamily="2" charset="2"/>
              <a:buChar char="Ø"/>
            </a:pPr>
            <a:r>
              <a:rPr lang="en-US" sz="2800" dirty="0" smtClean="0">
                <a:latin typeface="+mj-lt"/>
                <a:cs typeface="Times New Roman" pitchFamily="18" charset="0"/>
              </a:rPr>
              <a:t>PFI Relationships- Checking/HELOC Loan</a:t>
            </a:r>
          </a:p>
          <a:p>
            <a:pPr eaLnBrk="0" hangingPunct="0">
              <a:buFont typeface="Wingdings" pitchFamily="2" charset="2"/>
              <a:buChar char="Ø"/>
            </a:pPr>
            <a:r>
              <a:rPr lang="en-US" sz="2800" dirty="0" smtClean="0">
                <a:latin typeface="+mj-lt"/>
                <a:cs typeface="Times New Roman" pitchFamily="18" charset="0"/>
              </a:rPr>
              <a:t>New SEG Development</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endParaRPr lang="en-US" sz="2400" dirty="0" smtClean="0">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endParaRPr lang="en-US" sz="2400" dirty="0" smtClean="0">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endParaRPr lang="en-US" sz="2400" dirty="0" smtClean="0">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endParaRPr lang="en-US" sz="2400" dirty="0" smtClean="0">
              <a:latin typeface="Calibri" pitchFamily="34" charset="0"/>
            </a:endParaRPr>
          </a:p>
          <a:p>
            <a:pPr marL="457200" indent="-457200"/>
            <a:r>
              <a:rPr lang="en-US" sz="2400" dirty="0" smtClean="0">
                <a:latin typeface="Calibri" pitchFamily="34" charset="0"/>
              </a:rPr>
              <a:t>	</a:t>
            </a:r>
          </a:p>
          <a:p>
            <a:pPr marL="457200" indent="-457200"/>
            <a:endParaRPr lang="en-US" sz="2400" dirty="0" smtClean="0">
              <a:latin typeface="Calibri" pitchFamily="34" charset="0"/>
            </a:endParaRPr>
          </a:p>
          <a:p>
            <a:pPr marL="457200" indent="-457200"/>
            <a:endParaRPr lang="en-US" sz="2400" dirty="0" smtClean="0">
              <a:latin typeface="Calibri" pitchFamily="34" charset="0"/>
            </a:endParaRPr>
          </a:p>
          <a:p>
            <a:pPr marL="457200" lvl="0" indent="-457200"/>
            <a:endParaRPr lang="en-US" sz="2400" dirty="0" smtClean="0">
              <a:latin typeface="Calibri" pitchFamily="34" charset="0"/>
            </a:endParaRPr>
          </a:p>
          <a:p>
            <a:pPr marL="457200" indent="-457200"/>
            <a:endParaRPr lang="en-US" sz="2400" dirty="0" smtClean="0">
              <a:latin typeface="Calibri" pitchFamily="34" charset="0"/>
            </a:endParaRPr>
          </a:p>
          <a:p>
            <a:pPr marL="457200" lvl="0" indent="-457200"/>
            <a:endParaRPr lang="en-US" sz="2400" dirty="0" smtClean="0">
              <a:latin typeface="Calibri" pitchFamily="34" charset="0"/>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Footer Placeholder 4"/>
          <p:cNvSpPr>
            <a:spLocks noGrp="1"/>
          </p:cNvSpPr>
          <p:nvPr>
            <p:ph type="ftr" sz="quarter" idx="4294967295"/>
          </p:nvPr>
        </p:nvSpPr>
        <p:spPr bwMode="auto">
          <a:xfrm>
            <a:off x="0" y="7081838"/>
            <a:ext cx="3184525" cy="517525"/>
          </a:xfrm>
          <a:prstGeom prst="rect">
            <a:avLst/>
          </a:prstGeom>
          <a:noFill/>
          <a:ln>
            <a:miter lim="800000"/>
            <a:headEnd/>
            <a:tailEnd/>
          </a:ln>
        </p:spPr>
        <p:txBody>
          <a:bodyPr lIns="101882" tIns="50941" rIns="101882" bIns="50941"/>
          <a:lstStyle/>
          <a:p>
            <a:r>
              <a:rPr lang="en-US" dirty="0"/>
              <a:t>				</a:t>
            </a:r>
            <a:r>
              <a:rPr lang="en-US" dirty="0">
                <a:solidFill>
                  <a:srgbClr val="0070C0"/>
                </a:solidFill>
              </a:rPr>
              <a:t>.</a:t>
            </a:r>
          </a:p>
        </p:txBody>
      </p:sp>
      <p:pic>
        <p:nvPicPr>
          <p:cNvPr id="139268" name="Picture 37" descr="MCUL CUcorp Combo.jpg"/>
          <p:cNvPicPr>
            <a:picLocks noChangeAspect="1"/>
          </p:cNvPicPr>
          <p:nvPr/>
        </p:nvPicPr>
        <p:blipFill>
          <a:blip r:embed="rId2"/>
          <a:srcRect/>
          <a:stretch>
            <a:fillRect/>
          </a:stretch>
        </p:blipFill>
        <p:spPr bwMode="auto">
          <a:xfrm>
            <a:off x="6934200" y="7010400"/>
            <a:ext cx="2895600" cy="592138"/>
          </a:xfrm>
          <a:prstGeom prst="rect">
            <a:avLst/>
          </a:prstGeom>
          <a:noFill/>
          <a:ln w="9525">
            <a:noFill/>
            <a:miter lim="800000"/>
            <a:headEnd/>
            <a:tailEnd/>
          </a:ln>
        </p:spPr>
      </p:pic>
      <p:sp>
        <p:nvSpPr>
          <p:cNvPr id="5" name="Title 4"/>
          <p:cNvSpPr>
            <a:spLocks noGrp="1"/>
          </p:cNvSpPr>
          <p:nvPr>
            <p:ph type="ctrTitle"/>
          </p:nvPr>
        </p:nvSpPr>
        <p:spPr>
          <a:xfrm>
            <a:off x="381000" y="2057400"/>
            <a:ext cx="9401176" cy="690563"/>
          </a:xfrm>
        </p:spPr>
        <p:txBody>
          <a:bodyPr/>
          <a:lstStyle/>
          <a:p>
            <a:r>
              <a:rPr lang="en-US" b="0" dirty="0" smtClean="0">
                <a:cs typeface="Tahoma" pitchFamily="34" charset="0"/>
              </a:rPr>
              <a:t>4. Key Performance Indicators for 2010 </a:t>
            </a:r>
            <a:endParaRPr lang="en-US" dirty="0"/>
          </a:p>
        </p:txBody>
      </p:sp>
      <p:sp>
        <p:nvSpPr>
          <p:cNvPr id="6" name="Rectangle 5"/>
          <p:cNvSpPr/>
          <p:nvPr/>
        </p:nvSpPr>
        <p:spPr>
          <a:xfrm>
            <a:off x="457200" y="3124200"/>
            <a:ext cx="9067800" cy="1107996"/>
          </a:xfrm>
          <a:prstGeom prst="rect">
            <a:avLst/>
          </a:prstGeom>
        </p:spPr>
        <p:txBody>
          <a:bodyPr wrap="square">
            <a:spAutoFit/>
          </a:bodyPr>
          <a:lstStyle/>
          <a:p>
            <a:pPr lvl="0"/>
            <a:endParaRPr lang="en-US" dirty="0" smtClean="0"/>
          </a:p>
          <a:p>
            <a:pPr>
              <a:buFont typeface="Wingdings" pitchFamily="2" charset="2"/>
              <a:buChar char="Ø"/>
            </a:pPr>
            <a:endParaRPr lang="en-US" sz="2400" dirty="0" smtClean="0">
              <a:latin typeface="Calibri" pitchFamily="34" charset="0"/>
            </a:endParaRPr>
          </a:p>
          <a:p>
            <a:pPr lvl="0" eaLnBrk="0" hangingPunct="0">
              <a:buFont typeface="Wingdings" pitchFamily="2" charset="2"/>
              <a:buChar char="Ø"/>
            </a:pPr>
            <a:endParaRPr lang="en-US" sz="2400" dirty="0" smtClean="0">
              <a:latin typeface="Calibri" pitchFamily="34" charset="0"/>
              <a:ea typeface="Calibri" pitchFamily="34" charset="0"/>
              <a:cs typeface="Times New Roman" pitchFamily="18" charset="0"/>
            </a:endParaRPr>
          </a:p>
        </p:txBody>
      </p:sp>
      <p:sp>
        <p:nvSpPr>
          <p:cNvPr id="195585" name="Rectangle 1"/>
          <p:cNvSpPr>
            <a:spLocks noChangeArrowheads="1"/>
          </p:cNvSpPr>
          <p:nvPr/>
        </p:nvSpPr>
        <p:spPr bwMode="auto">
          <a:xfrm>
            <a:off x="533400" y="2743200"/>
            <a:ext cx="8458200" cy="723274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lang="en-US" sz="2800" dirty="0" smtClean="0">
                <a:latin typeface="+mj-lt"/>
                <a:cs typeface="Times New Roman" pitchFamily="18" charset="0"/>
              </a:rPr>
              <a:t>Focus on these </a:t>
            </a:r>
            <a:r>
              <a:rPr lang="en-US" sz="2800" u="sng" dirty="0" smtClean="0">
                <a:latin typeface="+mj-lt"/>
                <a:cs typeface="Times New Roman" pitchFamily="18" charset="0"/>
              </a:rPr>
              <a:t>Branch Metrics:</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endParaRPr lang="en-US" sz="2800" dirty="0" smtClean="0">
              <a:latin typeface="+mj-lt"/>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lang="en-US" sz="2800" dirty="0" smtClean="0">
                <a:latin typeface="+mj-lt"/>
                <a:cs typeface="Times New Roman" pitchFamily="18" charset="0"/>
              </a:rPr>
              <a:t>Loan and Deposit Growth per Branch</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lang="en-US" sz="2800" dirty="0" smtClean="0">
                <a:latin typeface="+mj-lt"/>
                <a:cs typeface="Times New Roman" pitchFamily="18" charset="0"/>
              </a:rPr>
              <a:t>Transaction volume per service  </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lang="en-US" sz="2800" dirty="0" smtClean="0">
                <a:latin typeface="+mj-lt"/>
                <a:cs typeface="Times New Roman" pitchFamily="18" charset="0"/>
              </a:rPr>
              <a:t>ATM usage</a:t>
            </a:r>
          </a:p>
          <a:p>
            <a:pPr eaLnBrk="0" hangingPunct="0">
              <a:buFont typeface="Wingdings" pitchFamily="2" charset="2"/>
              <a:buChar char="Ø"/>
            </a:pPr>
            <a:r>
              <a:rPr lang="en-US" sz="2800" dirty="0" smtClean="0">
                <a:latin typeface="+mj-lt"/>
                <a:cs typeface="Times New Roman" pitchFamily="18" charset="0"/>
              </a:rPr>
              <a:t>Secret Shopper results</a:t>
            </a:r>
          </a:p>
          <a:p>
            <a:pPr eaLnBrk="0" hangingPunct="0">
              <a:buFont typeface="Wingdings" pitchFamily="2" charset="2"/>
              <a:buChar char="Ø"/>
            </a:pPr>
            <a:r>
              <a:rPr lang="en-US" sz="2800" dirty="0" smtClean="0">
                <a:latin typeface="+mj-lt"/>
                <a:cs typeface="Times New Roman" pitchFamily="18" charset="0"/>
              </a:rPr>
              <a:t>Abandoned phone call percentage</a:t>
            </a:r>
          </a:p>
          <a:p>
            <a:pPr eaLnBrk="0" hangingPunct="0">
              <a:buFont typeface="Wingdings" pitchFamily="2" charset="2"/>
              <a:buChar char="Ø"/>
            </a:pPr>
            <a:r>
              <a:rPr lang="en-US" sz="2800" dirty="0" smtClean="0">
                <a:latin typeface="+mj-lt"/>
                <a:cs typeface="Times New Roman" pitchFamily="18" charset="0"/>
              </a:rPr>
              <a:t>Automated loan approvals</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endParaRPr lang="en-US" sz="2400" dirty="0" smtClean="0">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endParaRPr lang="en-US" sz="2400" dirty="0" smtClean="0">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endParaRPr lang="en-US" sz="2400" dirty="0" smtClean="0">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endParaRPr lang="en-US" sz="2400" dirty="0" smtClean="0">
              <a:latin typeface="Calibri" pitchFamily="34" charset="0"/>
            </a:endParaRPr>
          </a:p>
          <a:p>
            <a:pPr marL="457200" indent="-457200"/>
            <a:r>
              <a:rPr lang="en-US" sz="2400" dirty="0" smtClean="0">
                <a:latin typeface="Calibri" pitchFamily="34" charset="0"/>
              </a:rPr>
              <a:t>	</a:t>
            </a:r>
          </a:p>
          <a:p>
            <a:pPr marL="457200" indent="-457200"/>
            <a:endParaRPr lang="en-US" sz="2400" dirty="0" smtClean="0">
              <a:latin typeface="Calibri" pitchFamily="34" charset="0"/>
            </a:endParaRPr>
          </a:p>
          <a:p>
            <a:pPr marL="457200" indent="-457200"/>
            <a:endParaRPr lang="en-US" sz="2400" dirty="0" smtClean="0">
              <a:latin typeface="Calibri" pitchFamily="34" charset="0"/>
            </a:endParaRPr>
          </a:p>
          <a:p>
            <a:pPr marL="457200" lvl="0" indent="-457200"/>
            <a:endParaRPr lang="en-US" sz="2400" dirty="0" smtClean="0">
              <a:latin typeface="Calibri" pitchFamily="34" charset="0"/>
            </a:endParaRPr>
          </a:p>
          <a:p>
            <a:pPr marL="457200" indent="-457200"/>
            <a:endParaRPr lang="en-US" sz="2400" dirty="0" smtClean="0">
              <a:latin typeface="Calibri" pitchFamily="34" charset="0"/>
            </a:endParaRPr>
          </a:p>
          <a:p>
            <a:pPr marL="457200" lvl="0" indent="-457200"/>
            <a:endParaRPr lang="en-US" sz="2400" dirty="0" smtClean="0">
              <a:latin typeface="Calibri" pitchFamily="34" charset="0"/>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Footer Placeholder 4"/>
          <p:cNvSpPr>
            <a:spLocks noGrp="1"/>
          </p:cNvSpPr>
          <p:nvPr>
            <p:ph type="ftr" sz="quarter" idx="4294967295"/>
          </p:nvPr>
        </p:nvSpPr>
        <p:spPr bwMode="auto">
          <a:xfrm>
            <a:off x="0" y="7081838"/>
            <a:ext cx="3184525" cy="517525"/>
          </a:xfrm>
          <a:prstGeom prst="rect">
            <a:avLst/>
          </a:prstGeom>
          <a:noFill/>
          <a:ln>
            <a:miter lim="800000"/>
            <a:headEnd/>
            <a:tailEnd/>
          </a:ln>
        </p:spPr>
        <p:txBody>
          <a:bodyPr lIns="101882" tIns="50941" rIns="101882" bIns="50941"/>
          <a:lstStyle/>
          <a:p>
            <a:r>
              <a:rPr lang="en-US" dirty="0"/>
              <a:t>				</a:t>
            </a:r>
            <a:r>
              <a:rPr lang="en-US" dirty="0">
                <a:solidFill>
                  <a:srgbClr val="0070C0"/>
                </a:solidFill>
              </a:rPr>
              <a:t>.</a:t>
            </a:r>
          </a:p>
        </p:txBody>
      </p:sp>
      <p:pic>
        <p:nvPicPr>
          <p:cNvPr id="139268" name="Picture 37" descr="MCUL CUcorp Combo.jpg"/>
          <p:cNvPicPr>
            <a:picLocks noChangeAspect="1"/>
          </p:cNvPicPr>
          <p:nvPr/>
        </p:nvPicPr>
        <p:blipFill>
          <a:blip r:embed="rId2"/>
          <a:srcRect/>
          <a:stretch>
            <a:fillRect/>
          </a:stretch>
        </p:blipFill>
        <p:spPr bwMode="auto">
          <a:xfrm>
            <a:off x="6934200" y="7010400"/>
            <a:ext cx="2895600" cy="592138"/>
          </a:xfrm>
          <a:prstGeom prst="rect">
            <a:avLst/>
          </a:prstGeom>
          <a:noFill/>
          <a:ln w="9525">
            <a:noFill/>
            <a:miter lim="800000"/>
            <a:headEnd/>
            <a:tailEnd/>
          </a:ln>
        </p:spPr>
      </p:pic>
      <p:sp>
        <p:nvSpPr>
          <p:cNvPr id="5" name="Title 4"/>
          <p:cNvSpPr>
            <a:spLocks noGrp="1"/>
          </p:cNvSpPr>
          <p:nvPr>
            <p:ph type="ctrTitle"/>
          </p:nvPr>
        </p:nvSpPr>
        <p:spPr>
          <a:xfrm>
            <a:off x="381000" y="2057400"/>
            <a:ext cx="9401176" cy="690563"/>
          </a:xfrm>
        </p:spPr>
        <p:txBody>
          <a:bodyPr/>
          <a:lstStyle/>
          <a:p>
            <a:r>
              <a:rPr lang="en-US" b="0" dirty="0" smtClean="0">
                <a:cs typeface="Tahoma" pitchFamily="34" charset="0"/>
              </a:rPr>
              <a:t>4. Key Performance Indicators for 2010 </a:t>
            </a:r>
            <a:endParaRPr lang="en-US" dirty="0"/>
          </a:p>
        </p:txBody>
      </p:sp>
      <p:sp>
        <p:nvSpPr>
          <p:cNvPr id="6" name="Rectangle 5"/>
          <p:cNvSpPr/>
          <p:nvPr/>
        </p:nvSpPr>
        <p:spPr>
          <a:xfrm>
            <a:off x="457200" y="3124200"/>
            <a:ext cx="9067800" cy="1107996"/>
          </a:xfrm>
          <a:prstGeom prst="rect">
            <a:avLst/>
          </a:prstGeom>
        </p:spPr>
        <p:txBody>
          <a:bodyPr wrap="square">
            <a:spAutoFit/>
          </a:bodyPr>
          <a:lstStyle/>
          <a:p>
            <a:pPr lvl="0"/>
            <a:endParaRPr lang="en-US" dirty="0" smtClean="0"/>
          </a:p>
          <a:p>
            <a:pPr>
              <a:buFont typeface="Wingdings" pitchFamily="2" charset="2"/>
              <a:buChar char="Ø"/>
            </a:pPr>
            <a:endParaRPr lang="en-US" sz="2400" dirty="0" smtClean="0">
              <a:latin typeface="Calibri" pitchFamily="34" charset="0"/>
            </a:endParaRPr>
          </a:p>
          <a:p>
            <a:pPr lvl="0" eaLnBrk="0" hangingPunct="0">
              <a:buFont typeface="Wingdings" pitchFamily="2" charset="2"/>
              <a:buChar char="Ø"/>
            </a:pPr>
            <a:endParaRPr lang="en-US" sz="2400" dirty="0" smtClean="0">
              <a:latin typeface="Calibri" pitchFamily="34" charset="0"/>
              <a:ea typeface="Calibri" pitchFamily="34" charset="0"/>
              <a:cs typeface="Times New Roman" pitchFamily="18" charset="0"/>
            </a:endParaRPr>
          </a:p>
        </p:txBody>
      </p:sp>
      <p:sp>
        <p:nvSpPr>
          <p:cNvPr id="195585" name="Rectangle 1"/>
          <p:cNvSpPr>
            <a:spLocks noChangeArrowheads="1"/>
          </p:cNvSpPr>
          <p:nvPr/>
        </p:nvSpPr>
        <p:spPr bwMode="auto">
          <a:xfrm>
            <a:off x="533400" y="2743200"/>
            <a:ext cx="8458200" cy="68634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lang="en-US" sz="2800" dirty="0" smtClean="0">
                <a:latin typeface="+mj-lt"/>
                <a:cs typeface="Times New Roman" pitchFamily="18" charset="0"/>
              </a:rPr>
              <a:t>Focus on these </a:t>
            </a:r>
            <a:r>
              <a:rPr lang="en-US" sz="2800" u="sng" dirty="0" smtClean="0">
                <a:latin typeface="+mj-lt"/>
                <a:cs typeface="Times New Roman" pitchFamily="18" charset="0"/>
              </a:rPr>
              <a:t>Financial Metrics:</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endParaRPr lang="en-US" sz="2800" dirty="0" smtClean="0">
              <a:latin typeface="+mj-lt"/>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lang="en-US" sz="2800" dirty="0" smtClean="0">
                <a:latin typeface="+mj-lt"/>
                <a:cs typeface="Times New Roman" pitchFamily="18" charset="0"/>
              </a:rPr>
              <a:t>Net Interest Margin (Spread Analysis)</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lang="en-US" sz="2800" dirty="0" smtClean="0">
                <a:latin typeface="+mj-lt"/>
                <a:cs typeface="Times New Roman" pitchFamily="18" charset="0"/>
              </a:rPr>
              <a:t>Fee Income Ratio</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lang="en-US" sz="2800" dirty="0" smtClean="0">
                <a:latin typeface="+mj-lt"/>
                <a:cs typeface="Times New Roman" pitchFamily="18" charset="0"/>
              </a:rPr>
              <a:t>Provision of Loan Loss Ratio</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lang="en-US" sz="2800" dirty="0" smtClean="0">
                <a:latin typeface="+mj-lt"/>
                <a:cs typeface="Times New Roman" pitchFamily="18" charset="0"/>
              </a:rPr>
              <a:t>Loan to Share Ratio/ Asset Growth Ratio</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lang="en-US" sz="2800" dirty="0" smtClean="0">
                <a:latin typeface="+mj-lt"/>
                <a:cs typeface="Times New Roman" pitchFamily="18" charset="0"/>
              </a:rPr>
              <a:t>ROA/ Net Worth Capital Ratios</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lang="en-US" sz="2800" dirty="0" smtClean="0">
                <a:latin typeface="+mj-lt"/>
                <a:cs typeface="Times New Roman" pitchFamily="18" charset="0"/>
              </a:rPr>
              <a:t>Net Economic Value (NEV) Ratio</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endParaRPr lang="en-US" sz="2400" dirty="0" smtClean="0">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endParaRPr lang="en-US" sz="2400" dirty="0" smtClean="0">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endParaRPr lang="en-US" sz="2400" dirty="0" smtClean="0">
              <a:latin typeface="Calibri" pitchFamily="34" charset="0"/>
            </a:endParaRPr>
          </a:p>
          <a:p>
            <a:pPr marL="457200" indent="-457200"/>
            <a:r>
              <a:rPr lang="en-US" sz="2400" dirty="0" smtClean="0">
                <a:latin typeface="Calibri" pitchFamily="34" charset="0"/>
              </a:rPr>
              <a:t>	</a:t>
            </a:r>
          </a:p>
          <a:p>
            <a:pPr marL="457200" indent="-457200"/>
            <a:endParaRPr lang="en-US" sz="2400" dirty="0" smtClean="0">
              <a:latin typeface="Calibri" pitchFamily="34" charset="0"/>
            </a:endParaRPr>
          </a:p>
          <a:p>
            <a:pPr marL="457200" indent="-457200"/>
            <a:endParaRPr lang="en-US" sz="2400" dirty="0" smtClean="0">
              <a:latin typeface="Calibri" pitchFamily="34" charset="0"/>
            </a:endParaRPr>
          </a:p>
          <a:p>
            <a:pPr marL="457200" lvl="0" indent="-457200"/>
            <a:endParaRPr lang="en-US" sz="2400" dirty="0" smtClean="0">
              <a:latin typeface="Calibri" pitchFamily="34" charset="0"/>
            </a:endParaRPr>
          </a:p>
          <a:p>
            <a:pPr marL="457200" indent="-457200"/>
            <a:endParaRPr lang="en-US" sz="2400" dirty="0" smtClean="0">
              <a:latin typeface="Calibri" pitchFamily="34" charset="0"/>
            </a:endParaRPr>
          </a:p>
          <a:p>
            <a:pPr marL="457200" lvl="0" indent="-457200"/>
            <a:endParaRPr lang="en-US" sz="2400" dirty="0" smtClean="0">
              <a:latin typeface="Calibri" pitchFamily="34" charset="0"/>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Footer Placeholder 4"/>
          <p:cNvSpPr>
            <a:spLocks noGrp="1"/>
          </p:cNvSpPr>
          <p:nvPr>
            <p:ph type="ftr" sz="quarter" idx="4294967295"/>
          </p:nvPr>
        </p:nvSpPr>
        <p:spPr bwMode="auto">
          <a:xfrm>
            <a:off x="0" y="7081838"/>
            <a:ext cx="3184525" cy="517525"/>
          </a:xfrm>
          <a:prstGeom prst="rect">
            <a:avLst/>
          </a:prstGeom>
          <a:noFill/>
          <a:ln>
            <a:miter lim="800000"/>
            <a:headEnd/>
            <a:tailEnd/>
          </a:ln>
        </p:spPr>
        <p:txBody>
          <a:bodyPr lIns="101882" tIns="50941" rIns="101882" bIns="50941"/>
          <a:lstStyle/>
          <a:p>
            <a:r>
              <a:rPr lang="en-US" dirty="0"/>
              <a:t>				</a:t>
            </a:r>
            <a:r>
              <a:rPr lang="en-US" dirty="0">
                <a:solidFill>
                  <a:srgbClr val="0070C0"/>
                </a:solidFill>
              </a:rPr>
              <a:t>.</a:t>
            </a:r>
          </a:p>
        </p:txBody>
      </p:sp>
      <p:pic>
        <p:nvPicPr>
          <p:cNvPr id="139268" name="Picture 37" descr="MCUL CUcorp Combo.jpg"/>
          <p:cNvPicPr>
            <a:picLocks noChangeAspect="1"/>
          </p:cNvPicPr>
          <p:nvPr/>
        </p:nvPicPr>
        <p:blipFill>
          <a:blip r:embed="rId2"/>
          <a:srcRect/>
          <a:stretch>
            <a:fillRect/>
          </a:stretch>
        </p:blipFill>
        <p:spPr bwMode="auto">
          <a:xfrm>
            <a:off x="6934200" y="7010400"/>
            <a:ext cx="2895600" cy="592138"/>
          </a:xfrm>
          <a:prstGeom prst="rect">
            <a:avLst/>
          </a:prstGeom>
          <a:noFill/>
          <a:ln w="9525">
            <a:noFill/>
            <a:miter lim="800000"/>
            <a:headEnd/>
            <a:tailEnd/>
          </a:ln>
        </p:spPr>
      </p:pic>
      <p:sp>
        <p:nvSpPr>
          <p:cNvPr id="5" name="Title 4"/>
          <p:cNvSpPr>
            <a:spLocks noGrp="1"/>
          </p:cNvSpPr>
          <p:nvPr>
            <p:ph type="ctrTitle"/>
          </p:nvPr>
        </p:nvSpPr>
        <p:spPr>
          <a:xfrm>
            <a:off x="381000" y="2057400"/>
            <a:ext cx="9401176" cy="690563"/>
          </a:xfrm>
        </p:spPr>
        <p:txBody>
          <a:bodyPr/>
          <a:lstStyle/>
          <a:p>
            <a:r>
              <a:rPr lang="en-US" b="0" dirty="0" smtClean="0">
                <a:cs typeface="Tahoma" pitchFamily="34" charset="0"/>
              </a:rPr>
              <a:t>5. Enhancing Board Satisfaction  </a:t>
            </a:r>
            <a:endParaRPr lang="en-US" dirty="0"/>
          </a:p>
        </p:txBody>
      </p:sp>
      <p:sp>
        <p:nvSpPr>
          <p:cNvPr id="6" name="Rectangle 5"/>
          <p:cNvSpPr/>
          <p:nvPr/>
        </p:nvSpPr>
        <p:spPr>
          <a:xfrm>
            <a:off x="457200" y="3124200"/>
            <a:ext cx="9067800" cy="1107996"/>
          </a:xfrm>
          <a:prstGeom prst="rect">
            <a:avLst/>
          </a:prstGeom>
        </p:spPr>
        <p:txBody>
          <a:bodyPr wrap="square">
            <a:spAutoFit/>
          </a:bodyPr>
          <a:lstStyle/>
          <a:p>
            <a:pPr lvl="0"/>
            <a:endParaRPr lang="en-US" dirty="0" smtClean="0"/>
          </a:p>
          <a:p>
            <a:pPr>
              <a:buFont typeface="Wingdings" pitchFamily="2" charset="2"/>
              <a:buChar char="Ø"/>
            </a:pPr>
            <a:endParaRPr lang="en-US" sz="2400" dirty="0" smtClean="0">
              <a:latin typeface="Calibri" pitchFamily="34" charset="0"/>
            </a:endParaRPr>
          </a:p>
          <a:p>
            <a:pPr lvl="0" eaLnBrk="0" hangingPunct="0">
              <a:buFont typeface="Wingdings" pitchFamily="2" charset="2"/>
              <a:buChar char="Ø"/>
            </a:pPr>
            <a:endParaRPr lang="en-US" sz="2400" dirty="0" smtClean="0">
              <a:latin typeface="Calibri" pitchFamily="34" charset="0"/>
              <a:ea typeface="Calibri" pitchFamily="34" charset="0"/>
              <a:cs typeface="Times New Roman" pitchFamily="18" charset="0"/>
            </a:endParaRPr>
          </a:p>
        </p:txBody>
      </p:sp>
      <p:sp>
        <p:nvSpPr>
          <p:cNvPr id="195585" name="Rectangle 1"/>
          <p:cNvSpPr>
            <a:spLocks noChangeArrowheads="1"/>
          </p:cNvSpPr>
          <p:nvPr/>
        </p:nvSpPr>
        <p:spPr bwMode="auto">
          <a:xfrm>
            <a:off x="533400" y="2743200"/>
            <a:ext cx="8458200" cy="78483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endParaRPr lang="en-US" sz="2400" dirty="0" smtClean="0">
              <a:latin typeface="Calibri" pitchFamily="34" charset="0"/>
              <a:cs typeface="Times New Roman" pitchFamily="18" charset="0"/>
            </a:endParaRPr>
          </a:p>
          <a:p>
            <a:pPr eaLnBrk="0" hangingPunct="0">
              <a:buFont typeface="Wingdings" pitchFamily="2" charset="2"/>
              <a:buChar char="Ø"/>
            </a:pPr>
            <a:r>
              <a:rPr lang="en-US" sz="2400" dirty="0" smtClean="0">
                <a:cs typeface="Times New Roman" pitchFamily="18" charset="0"/>
              </a:rPr>
              <a:t>A Survey was performed to understand what key factors enhanced Board of Director Satisfaction. </a:t>
            </a:r>
            <a:r>
              <a:rPr lang="en-US" sz="2400" dirty="0" smtClean="0"/>
              <a:t>This study asked the following questions:</a:t>
            </a:r>
          </a:p>
          <a:p>
            <a:endParaRPr lang="en-US" sz="2400" dirty="0" smtClean="0"/>
          </a:p>
          <a:p>
            <a:pPr marL="288925" indent="-288925">
              <a:buAutoNum type="arabicPeriod"/>
            </a:pPr>
            <a:r>
              <a:rPr lang="en-US" sz="2400" dirty="0" smtClean="0"/>
              <a:t>What Board Tasks and Activities are the most important?</a:t>
            </a:r>
          </a:p>
          <a:p>
            <a:pPr marL="288925" indent="-288925">
              <a:buAutoNum type="arabicPeriod"/>
            </a:pPr>
            <a:endParaRPr lang="en-US" sz="2400" dirty="0" smtClean="0"/>
          </a:p>
          <a:p>
            <a:pPr marL="288925" indent="-288925"/>
            <a:r>
              <a:rPr lang="en-US" sz="2400" dirty="0" smtClean="0"/>
              <a:t>2. How should Boards conduct their business (Work Styles)?</a:t>
            </a:r>
          </a:p>
          <a:p>
            <a:pPr marL="288925" indent="-288925"/>
            <a:endParaRPr lang="en-US" sz="2400" dirty="0" smtClean="0"/>
          </a:p>
          <a:p>
            <a:pPr marL="288925" indent="-288925"/>
            <a:r>
              <a:rPr lang="en-US" sz="2400" dirty="0" smtClean="0"/>
              <a:t>3. Which Board Tasks, Activities and Work Styles achieve the   best results?</a:t>
            </a:r>
          </a:p>
          <a:p>
            <a:pPr eaLnBrk="0" hangingPunct="0">
              <a:buFont typeface="Wingdings" pitchFamily="2" charset="2"/>
              <a:buChar char="Ø"/>
            </a:pPr>
            <a:endParaRPr lang="en-US" sz="2400" dirty="0" smtClean="0"/>
          </a:p>
          <a:p>
            <a:pPr lvl="0" eaLnBrk="0" hangingPunct="0">
              <a:buFont typeface="Wingdings" pitchFamily="2" charset="2"/>
              <a:buChar char="Ø"/>
            </a:pPr>
            <a:endParaRPr lang="en-US" sz="2400" dirty="0" smtClean="0">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endParaRPr lang="en-US" sz="2400" dirty="0" smtClean="0">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endParaRPr lang="en-US" sz="2400" dirty="0" smtClean="0">
              <a:latin typeface="Calibri" pitchFamily="34" charset="0"/>
            </a:endParaRPr>
          </a:p>
          <a:p>
            <a:pPr marL="457200" indent="-457200"/>
            <a:r>
              <a:rPr lang="en-US" sz="2400" dirty="0" smtClean="0">
                <a:latin typeface="Calibri" pitchFamily="34" charset="0"/>
              </a:rPr>
              <a:t>	</a:t>
            </a:r>
          </a:p>
          <a:p>
            <a:pPr marL="457200" indent="-457200"/>
            <a:endParaRPr lang="en-US" sz="2400" dirty="0" smtClean="0">
              <a:latin typeface="Calibri" pitchFamily="34" charset="0"/>
            </a:endParaRPr>
          </a:p>
          <a:p>
            <a:pPr marL="457200" indent="-457200"/>
            <a:endParaRPr lang="en-US" sz="2400" dirty="0" smtClean="0">
              <a:latin typeface="Calibri" pitchFamily="34" charset="0"/>
            </a:endParaRPr>
          </a:p>
          <a:p>
            <a:pPr marL="457200" lvl="0" indent="-457200"/>
            <a:endParaRPr lang="en-US" sz="2400" dirty="0" smtClean="0">
              <a:latin typeface="Calibri" pitchFamily="34" charset="0"/>
            </a:endParaRPr>
          </a:p>
          <a:p>
            <a:pPr marL="457200" indent="-457200"/>
            <a:endParaRPr lang="en-US" sz="2400" dirty="0" smtClean="0">
              <a:latin typeface="Calibri" pitchFamily="34" charset="0"/>
            </a:endParaRPr>
          </a:p>
          <a:p>
            <a:pPr marL="457200" lvl="0" indent="-457200"/>
            <a:endParaRPr lang="en-US" sz="2400" dirty="0" smtClean="0">
              <a:latin typeface="Calibri" pitchFamily="34" charset="0"/>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Footer Placeholder 4"/>
          <p:cNvSpPr>
            <a:spLocks noGrp="1"/>
          </p:cNvSpPr>
          <p:nvPr>
            <p:ph type="ftr" sz="quarter" idx="4294967295"/>
          </p:nvPr>
        </p:nvSpPr>
        <p:spPr bwMode="auto">
          <a:xfrm>
            <a:off x="0" y="7081838"/>
            <a:ext cx="3184525" cy="517525"/>
          </a:xfrm>
          <a:prstGeom prst="rect">
            <a:avLst/>
          </a:prstGeom>
          <a:noFill/>
          <a:ln>
            <a:miter lim="800000"/>
            <a:headEnd/>
            <a:tailEnd/>
          </a:ln>
        </p:spPr>
        <p:txBody>
          <a:bodyPr lIns="101882" tIns="50941" rIns="101882" bIns="50941"/>
          <a:lstStyle/>
          <a:p>
            <a:r>
              <a:rPr lang="en-US" dirty="0"/>
              <a:t>				</a:t>
            </a:r>
            <a:r>
              <a:rPr lang="en-US" dirty="0">
                <a:solidFill>
                  <a:srgbClr val="0070C0"/>
                </a:solidFill>
              </a:rPr>
              <a:t>.</a:t>
            </a:r>
          </a:p>
        </p:txBody>
      </p:sp>
      <p:pic>
        <p:nvPicPr>
          <p:cNvPr id="139268" name="Picture 37" descr="MCUL CUcorp Combo.jpg"/>
          <p:cNvPicPr>
            <a:picLocks noChangeAspect="1"/>
          </p:cNvPicPr>
          <p:nvPr/>
        </p:nvPicPr>
        <p:blipFill>
          <a:blip r:embed="rId2"/>
          <a:srcRect/>
          <a:stretch>
            <a:fillRect/>
          </a:stretch>
        </p:blipFill>
        <p:spPr bwMode="auto">
          <a:xfrm>
            <a:off x="6934200" y="7010400"/>
            <a:ext cx="2895600" cy="592138"/>
          </a:xfrm>
          <a:prstGeom prst="rect">
            <a:avLst/>
          </a:prstGeom>
          <a:noFill/>
          <a:ln w="9525">
            <a:noFill/>
            <a:miter lim="800000"/>
            <a:headEnd/>
            <a:tailEnd/>
          </a:ln>
        </p:spPr>
      </p:pic>
      <p:sp>
        <p:nvSpPr>
          <p:cNvPr id="5" name="Title 4"/>
          <p:cNvSpPr>
            <a:spLocks noGrp="1"/>
          </p:cNvSpPr>
          <p:nvPr>
            <p:ph type="ctrTitle"/>
          </p:nvPr>
        </p:nvSpPr>
        <p:spPr>
          <a:xfrm>
            <a:off x="381000" y="2057400"/>
            <a:ext cx="9401176" cy="690563"/>
          </a:xfrm>
        </p:spPr>
        <p:txBody>
          <a:bodyPr/>
          <a:lstStyle/>
          <a:p>
            <a:r>
              <a:rPr lang="en-US" b="0" dirty="0" smtClean="0">
                <a:cs typeface="Tahoma" pitchFamily="34" charset="0"/>
              </a:rPr>
              <a:t>5. Enhancing Board Satisfaction  </a:t>
            </a:r>
            <a:endParaRPr lang="en-US" dirty="0"/>
          </a:p>
        </p:txBody>
      </p:sp>
      <p:sp>
        <p:nvSpPr>
          <p:cNvPr id="6" name="Rectangle 5"/>
          <p:cNvSpPr/>
          <p:nvPr/>
        </p:nvSpPr>
        <p:spPr>
          <a:xfrm>
            <a:off x="457200" y="3124200"/>
            <a:ext cx="9067800" cy="1107996"/>
          </a:xfrm>
          <a:prstGeom prst="rect">
            <a:avLst/>
          </a:prstGeom>
        </p:spPr>
        <p:txBody>
          <a:bodyPr wrap="square">
            <a:spAutoFit/>
          </a:bodyPr>
          <a:lstStyle/>
          <a:p>
            <a:pPr lvl="0"/>
            <a:endParaRPr lang="en-US" dirty="0" smtClean="0"/>
          </a:p>
          <a:p>
            <a:pPr>
              <a:buFont typeface="Wingdings" pitchFamily="2" charset="2"/>
              <a:buChar char="Ø"/>
            </a:pPr>
            <a:endParaRPr lang="en-US" sz="2400" dirty="0" smtClean="0">
              <a:latin typeface="Calibri" pitchFamily="34" charset="0"/>
            </a:endParaRPr>
          </a:p>
          <a:p>
            <a:pPr lvl="0" eaLnBrk="0" hangingPunct="0">
              <a:buFont typeface="Wingdings" pitchFamily="2" charset="2"/>
              <a:buChar char="Ø"/>
            </a:pPr>
            <a:endParaRPr lang="en-US" sz="2400" dirty="0" smtClean="0">
              <a:latin typeface="Calibri" pitchFamily="34" charset="0"/>
              <a:ea typeface="Calibri" pitchFamily="34" charset="0"/>
              <a:cs typeface="Times New Roman" pitchFamily="18" charset="0"/>
            </a:endParaRPr>
          </a:p>
        </p:txBody>
      </p:sp>
      <p:sp>
        <p:nvSpPr>
          <p:cNvPr id="195585" name="Rectangle 1"/>
          <p:cNvSpPr>
            <a:spLocks noChangeArrowheads="1"/>
          </p:cNvSpPr>
          <p:nvPr/>
        </p:nvSpPr>
        <p:spPr bwMode="auto">
          <a:xfrm>
            <a:off x="533400" y="2895600"/>
            <a:ext cx="8458200" cy="74789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eaLnBrk="0" hangingPunct="0">
              <a:buFont typeface="Wingdings" pitchFamily="2" charset="2"/>
              <a:buChar char="Ø"/>
            </a:pPr>
            <a:r>
              <a:rPr lang="en-US" sz="2400" u="sng" dirty="0" smtClean="0">
                <a:latin typeface="+mj-lt"/>
                <a:cs typeface="Times New Roman" pitchFamily="18" charset="0"/>
              </a:rPr>
              <a:t>Board Tasks Options included:</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endParaRPr lang="en-US" sz="2400" dirty="0" smtClean="0">
              <a:latin typeface="Calibri" pitchFamily="34" charset="0"/>
              <a:cs typeface="Times New Roman" pitchFamily="18" charset="0"/>
            </a:endParaRPr>
          </a:p>
          <a:p>
            <a:pPr eaLnBrk="0" hangingPunct="0">
              <a:buFont typeface="Wingdings" pitchFamily="2" charset="2"/>
              <a:buChar char="Ø"/>
            </a:pPr>
            <a:r>
              <a:rPr lang="en-US" sz="2400" dirty="0" smtClean="0"/>
              <a:t>Planning effectiveness</a:t>
            </a:r>
          </a:p>
          <a:p>
            <a:pPr eaLnBrk="0" hangingPunct="0">
              <a:buFont typeface="Wingdings" pitchFamily="2" charset="2"/>
              <a:buChar char="Ø"/>
            </a:pPr>
            <a:r>
              <a:rPr lang="en-US" sz="2400" dirty="0" smtClean="0"/>
              <a:t>Evaluating effectiveness </a:t>
            </a:r>
          </a:p>
          <a:p>
            <a:pPr eaLnBrk="0" hangingPunct="0">
              <a:buFont typeface="Wingdings" pitchFamily="2" charset="2"/>
              <a:buChar char="Ø"/>
            </a:pPr>
            <a:r>
              <a:rPr lang="en-US" sz="2400" dirty="0" smtClean="0"/>
              <a:t>Micromanaging </a:t>
            </a:r>
          </a:p>
          <a:p>
            <a:pPr eaLnBrk="0" hangingPunct="0">
              <a:buFont typeface="Wingdings" pitchFamily="2" charset="2"/>
              <a:buChar char="Ø"/>
            </a:pPr>
            <a:r>
              <a:rPr lang="en-US" sz="2400" dirty="0" smtClean="0"/>
              <a:t>Making policies </a:t>
            </a:r>
          </a:p>
          <a:p>
            <a:pPr eaLnBrk="0" hangingPunct="0">
              <a:buFont typeface="Wingdings" pitchFamily="2" charset="2"/>
              <a:buChar char="Ø"/>
            </a:pPr>
            <a:r>
              <a:rPr lang="en-US" sz="2400" dirty="0" smtClean="0"/>
              <a:t>Managing CEO accountability </a:t>
            </a:r>
          </a:p>
          <a:p>
            <a:pPr eaLnBrk="0" hangingPunct="0">
              <a:buFont typeface="Wingdings" pitchFamily="2" charset="2"/>
              <a:buChar char="Ø"/>
            </a:pPr>
            <a:r>
              <a:rPr lang="en-US" sz="2400" dirty="0" smtClean="0"/>
              <a:t>Member service</a:t>
            </a:r>
          </a:p>
          <a:p>
            <a:pPr eaLnBrk="0" hangingPunct="0">
              <a:buFont typeface="Wingdings" pitchFamily="2" charset="2"/>
              <a:buChar char="Ø"/>
            </a:pPr>
            <a:r>
              <a:rPr lang="en-US" sz="2400" dirty="0" smtClean="0"/>
              <a:t>Community representation</a:t>
            </a:r>
          </a:p>
          <a:p>
            <a:pPr eaLnBrk="0" hangingPunct="0">
              <a:buFont typeface="Wingdings" pitchFamily="2" charset="2"/>
              <a:buChar char="Ø"/>
            </a:pPr>
            <a:r>
              <a:rPr lang="en-US" sz="2400" dirty="0" smtClean="0"/>
              <a:t>Financial governance</a:t>
            </a:r>
          </a:p>
          <a:p>
            <a:pPr eaLnBrk="0" hangingPunct="0">
              <a:buFont typeface="Wingdings" pitchFamily="2" charset="2"/>
              <a:buChar char="Ø"/>
            </a:pPr>
            <a:endParaRPr lang="en-US" sz="2400" dirty="0" smtClean="0"/>
          </a:p>
          <a:p>
            <a:pPr lvl="0" eaLnBrk="0" hangingPunct="0">
              <a:buFont typeface="Wingdings" pitchFamily="2" charset="2"/>
              <a:buChar char="Ø"/>
            </a:pPr>
            <a:endParaRPr lang="en-US" sz="2400" dirty="0" smtClean="0">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endParaRPr lang="en-US" sz="2400" dirty="0" smtClean="0">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endParaRPr lang="en-US" sz="2400" dirty="0" smtClean="0">
              <a:latin typeface="Calibri" pitchFamily="34" charset="0"/>
            </a:endParaRPr>
          </a:p>
          <a:p>
            <a:pPr marL="457200" indent="-457200"/>
            <a:r>
              <a:rPr lang="en-US" sz="2400" dirty="0" smtClean="0">
                <a:latin typeface="Calibri" pitchFamily="34" charset="0"/>
              </a:rPr>
              <a:t>	</a:t>
            </a:r>
          </a:p>
          <a:p>
            <a:pPr marL="457200" indent="-457200"/>
            <a:endParaRPr lang="en-US" sz="2400" dirty="0" smtClean="0">
              <a:latin typeface="Calibri" pitchFamily="34" charset="0"/>
            </a:endParaRPr>
          </a:p>
          <a:p>
            <a:pPr marL="457200" indent="-457200"/>
            <a:endParaRPr lang="en-US" sz="2400" dirty="0" smtClean="0">
              <a:latin typeface="Calibri" pitchFamily="34" charset="0"/>
            </a:endParaRPr>
          </a:p>
          <a:p>
            <a:pPr marL="457200" lvl="0" indent="-457200"/>
            <a:endParaRPr lang="en-US" sz="2400" dirty="0" smtClean="0">
              <a:latin typeface="Calibri" pitchFamily="34" charset="0"/>
            </a:endParaRPr>
          </a:p>
          <a:p>
            <a:pPr marL="457200" indent="-457200"/>
            <a:endParaRPr lang="en-US" sz="2400" dirty="0" smtClean="0">
              <a:latin typeface="Calibri" pitchFamily="34" charset="0"/>
            </a:endParaRPr>
          </a:p>
          <a:p>
            <a:pPr marL="457200" lvl="0" indent="-457200"/>
            <a:endParaRPr lang="en-US" sz="2400" dirty="0" smtClean="0">
              <a:latin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2"/>
          <p:cNvGraphicFramePr>
            <a:graphicFrameLocks noChangeAspect="1"/>
          </p:cNvGraphicFramePr>
          <p:nvPr/>
        </p:nvGraphicFramePr>
        <p:xfrm>
          <a:off x="228600" y="838200"/>
          <a:ext cx="9572625" cy="5900738"/>
        </p:xfrm>
        <a:graphic>
          <a:graphicData uri="http://schemas.openxmlformats.org/presentationml/2006/ole">
            <p:oleObj spid="_x0000_s162818" name="Chart" r:id="rId4" imgW="5991304" imgH="3581479" progId="MSGraph.Chart.8">
              <p:embed followColorScheme="full"/>
            </p:oleObj>
          </a:graphicData>
        </a:graphic>
      </p:graphicFrame>
      <p:sp>
        <p:nvSpPr>
          <p:cNvPr id="4099" name="Line 3"/>
          <p:cNvSpPr>
            <a:spLocks noChangeShapeType="1"/>
          </p:cNvSpPr>
          <p:nvPr/>
        </p:nvSpPr>
        <p:spPr bwMode="auto">
          <a:xfrm>
            <a:off x="1117600" y="6346825"/>
            <a:ext cx="8270875" cy="0"/>
          </a:xfrm>
          <a:prstGeom prst="line">
            <a:avLst/>
          </a:prstGeom>
          <a:noFill/>
          <a:ln w="9525">
            <a:noFill/>
            <a:round/>
            <a:headEnd/>
            <a:tailEnd/>
          </a:ln>
        </p:spPr>
        <p:txBody>
          <a:bodyPr lIns="101882" tIns="50941" rIns="101882" bIns="50941"/>
          <a:lstStyle/>
          <a:p>
            <a:endParaRPr lang="en-US" dirty="0"/>
          </a:p>
        </p:txBody>
      </p:sp>
      <p:sp>
        <p:nvSpPr>
          <p:cNvPr id="4100" name="Line 4"/>
          <p:cNvSpPr>
            <a:spLocks noChangeShapeType="1"/>
          </p:cNvSpPr>
          <p:nvPr/>
        </p:nvSpPr>
        <p:spPr bwMode="auto">
          <a:xfrm>
            <a:off x="1228725" y="2201863"/>
            <a:ext cx="8270875" cy="0"/>
          </a:xfrm>
          <a:prstGeom prst="line">
            <a:avLst/>
          </a:prstGeom>
          <a:noFill/>
          <a:ln w="9525">
            <a:noFill/>
            <a:round/>
            <a:headEnd/>
            <a:tailEnd/>
          </a:ln>
        </p:spPr>
        <p:txBody>
          <a:bodyPr lIns="101882" tIns="50941" rIns="101882" bIns="50941"/>
          <a:lstStyle/>
          <a:p>
            <a:endParaRPr lang="en-US" dirty="0"/>
          </a:p>
        </p:txBody>
      </p:sp>
      <p:sp>
        <p:nvSpPr>
          <p:cNvPr id="4101" name="Line 5"/>
          <p:cNvSpPr>
            <a:spLocks noChangeShapeType="1"/>
          </p:cNvSpPr>
          <p:nvPr/>
        </p:nvSpPr>
        <p:spPr bwMode="auto">
          <a:xfrm>
            <a:off x="1117600" y="6283325"/>
            <a:ext cx="8382000" cy="0"/>
          </a:xfrm>
          <a:prstGeom prst="line">
            <a:avLst/>
          </a:prstGeom>
          <a:noFill/>
          <a:ln w="9525">
            <a:noFill/>
            <a:round/>
            <a:headEnd/>
            <a:tailEnd/>
          </a:ln>
        </p:spPr>
        <p:txBody>
          <a:bodyPr lIns="101882" tIns="50941" rIns="101882" bIns="50941"/>
          <a:lstStyle/>
          <a:p>
            <a:endParaRPr lang="en-US" dirty="0"/>
          </a:p>
        </p:txBody>
      </p:sp>
      <p:sp>
        <p:nvSpPr>
          <p:cNvPr id="4102" name="Text Box 6"/>
          <p:cNvSpPr txBox="1">
            <a:spLocks noChangeArrowheads="1"/>
          </p:cNvSpPr>
          <p:nvPr/>
        </p:nvSpPr>
        <p:spPr bwMode="auto">
          <a:xfrm>
            <a:off x="1058863" y="4491038"/>
            <a:ext cx="1582737" cy="271462"/>
          </a:xfrm>
          <a:prstGeom prst="rect">
            <a:avLst/>
          </a:prstGeom>
          <a:noFill/>
          <a:ln w="28575">
            <a:solidFill>
              <a:srgbClr val="CC3300"/>
            </a:solidFill>
            <a:miter lim="800000"/>
            <a:headEnd/>
            <a:tailEnd/>
          </a:ln>
        </p:spPr>
        <p:txBody>
          <a:bodyPr wrap="none" lIns="101882" tIns="50941" rIns="101882" bIns="50941">
            <a:spAutoFit/>
          </a:bodyPr>
          <a:lstStyle/>
          <a:p>
            <a:pPr algn="ctr"/>
            <a:r>
              <a:rPr lang="en-US" sz="1100" b="1" dirty="0">
                <a:solidFill>
                  <a:srgbClr val="CC3300"/>
                </a:solidFill>
                <a:cs typeface="Arial" pitchFamily="34" charset="0"/>
              </a:rPr>
              <a:t>Full Employment 5%</a:t>
            </a:r>
          </a:p>
        </p:txBody>
      </p:sp>
      <p:sp>
        <p:nvSpPr>
          <p:cNvPr id="4103" name="Line 7"/>
          <p:cNvSpPr>
            <a:spLocks noChangeShapeType="1"/>
          </p:cNvSpPr>
          <p:nvPr/>
        </p:nvSpPr>
        <p:spPr bwMode="auto">
          <a:xfrm>
            <a:off x="989013" y="4375150"/>
            <a:ext cx="8232775" cy="0"/>
          </a:xfrm>
          <a:prstGeom prst="line">
            <a:avLst/>
          </a:prstGeom>
          <a:noFill/>
          <a:ln w="38100">
            <a:solidFill>
              <a:srgbClr val="CC3300"/>
            </a:solidFill>
            <a:round/>
            <a:headEnd/>
            <a:tailEnd/>
          </a:ln>
        </p:spPr>
        <p:txBody>
          <a:bodyPr lIns="101882" tIns="50941" rIns="101882" bIns="50941"/>
          <a:lstStyle/>
          <a:p>
            <a:endParaRPr lang="en-US" dirty="0"/>
          </a:p>
        </p:txBody>
      </p:sp>
      <p:sp>
        <p:nvSpPr>
          <p:cNvPr id="4104" name="Rectangle 8"/>
          <p:cNvSpPr>
            <a:spLocks noChangeArrowheads="1"/>
          </p:cNvSpPr>
          <p:nvPr/>
        </p:nvSpPr>
        <p:spPr bwMode="auto">
          <a:xfrm>
            <a:off x="1143000" y="0"/>
            <a:ext cx="8305800" cy="1212850"/>
          </a:xfrm>
          <a:prstGeom prst="rect">
            <a:avLst/>
          </a:prstGeom>
          <a:noFill/>
          <a:ln w="9525">
            <a:noFill/>
            <a:miter lim="800000"/>
            <a:headEnd/>
            <a:tailEnd/>
          </a:ln>
        </p:spPr>
        <p:txBody>
          <a:bodyPr lIns="101882" tIns="50941" rIns="101882" bIns="50941" anchor="ctr"/>
          <a:lstStyle/>
          <a:p>
            <a:pPr algn="ctr">
              <a:lnSpc>
                <a:spcPct val="95000"/>
              </a:lnSpc>
            </a:pPr>
            <a:r>
              <a:rPr lang="en-US" sz="4000" dirty="0"/>
              <a:t>U.S. Unemployment &amp; Recession</a:t>
            </a:r>
          </a:p>
        </p:txBody>
      </p:sp>
      <p:sp>
        <p:nvSpPr>
          <p:cNvPr id="4105" name="Text Box 9"/>
          <p:cNvSpPr txBox="1">
            <a:spLocks noChangeArrowheads="1"/>
          </p:cNvSpPr>
          <p:nvPr/>
        </p:nvSpPr>
        <p:spPr bwMode="auto">
          <a:xfrm>
            <a:off x="61913" y="7483475"/>
            <a:ext cx="7794625" cy="328613"/>
          </a:xfrm>
          <a:prstGeom prst="rect">
            <a:avLst/>
          </a:prstGeom>
          <a:noFill/>
          <a:ln w="9525">
            <a:noFill/>
            <a:miter lim="800000"/>
            <a:headEnd/>
            <a:tailEnd/>
          </a:ln>
        </p:spPr>
        <p:txBody>
          <a:bodyPr lIns="101882" tIns="50941" rIns="101882" bIns="50941">
            <a:spAutoFit/>
          </a:bodyPr>
          <a:lstStyle/>
          <a:p>
            <a:pPr>
              <a:spcBef>
                <a:spcPct val="50000"/>
              </a:spcBef>
            </a:pPr>
            <a:r>
              <a:rPr lang="en-US" sz="1400" i="1" dirty="0"/>
              <a:t>Source: U.S. Department of Labor</a:t>
            </a:r>
          </a:p>
        </p:txBody>
      </p:sp>
      <p:sp>
        <p:nvSpPr>
          <p:cNvPr id="4106" name="TextBox 9"/>
          <p:cNvSpPr txBox="1">
            <a:spLocks noChangeArrowheads="1"/>
          </p:cNvSpPr>
          <p:nvPr/>
        </p:nvSpPr>
        <p:spPr bwMode="auto">
          <a:xfrm>
            <a:off x="4114800" y="1143000"/>
            <a:ext cx="2358338" cy="1200329"/>
          </a:xfrm>
          <a:prstGeom prst="rect">
            <a:avLst/>
          </a:prstGeom>
          <a:noFill/>
          <a:ln w="9525">
            <a:noFill/>
            <a:miter lim="800000"/>
            <a:headEnd/>
            <a:tailEnd/>
          </a:ln>
        </p:spPr>
        <p:txBody>
          <a:bodyPr wrap="none">
            <a:spAutoFit/>
          </a:bodyPr>
          <a:lstStyle/>
          <a:p>
            <a:r>
              <a:rPr lang="en-US" dirty="0"/>
              <a:t>U.S. = </a:t>
            </a:r>
            <a:r>
              <a:rPr lang="en-US" dirty="0" smtClean="0"/>
              <a:t>9.7 </a:t>
            </a:r>
            <a:r>
              <a:rPr lang="en-US" dirty="0"/>
              <a:t>percent in </a:t>
            </a:r>
            <a:br>
              <a:rPr lang="en-US" dirty="0"/>
            </a:br>
            <a:r>
              <a:rPr lang="en-US" dirty="0"/>
              <a:t>           </a:t>
            </a:r>
            <a:r>
              <a:rPr lang="en-US" dirty="0" smtClean="0"/>
              <a:t>Jan 2010</a:t>
            </a:r>
            <a:r>
              <a:rPr lang="en-US" dirty="0"/>
              <a:t/>
            </a:r>
            <a:br>
              <a:rPr lang="en-US" dirty="0"/>
            </a:br>
            <a:endParaRPr lang="en-US" dirty="0"/>
          </a:p>
          <a:p>
            <a:r>
              <a:rPr lang="en-US" dirty="0"/>
              <a:t>MI   = </a:t>
            </a:r>
            <a:r>
              <a:rPr lang="en-US" dirty="0" smtClean="0"/>
              <a:t>14.6 </a:t>
            </a:r>
            <a:r>
              <a:rPr lang="en-US" dirty="0"/>
              <a:t>percent</a:t>
            </a:r>
          </a:p>
        </p:txBody>
      </p:sp>
      <p:cxnSp>
        <p:nvCxnSpPr>
          <p:cNvPr id="12" name="Straight Arrow Connector 11"/>
          <p:cNvCxnSpPr/>
          <p:nvPr/>
        </p:nvCxnSpPr>
        <p:spPr>
          <a:xfrm rot="5400000" flipH="1" flipV="1">
            <a:off x="8764588" y="2286000"/>
            <a:ext cx="531812" cy="77788"/>
          </a:xfrm>
          <a:prstGeom prst="straightConnector1">
            <a:avLst/>
          </a:prstGeom>
          <a:ln w="63500">
            <a:solidFill>
              <a:srgbClr val="00B0F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Footer Placeholder 4"/>
          <p:cNvSpPr>
            <a:spLocks noGrp="1"/>
          </p:cNvSpPr>
          <p:nvPr>
            <p:ph type="ftr" sz="quarter" idx="4294967295"/>
          </p:nvPr>
        </p:nvSpPr>
        <p:spPr bwMode="auto">
          <a:xfrm>
            <a:off x="0" y="7081838"/>
            <a:ext cx="3184525" cy="517525"/>
          </a:xfrm>
          <a:prstGeom prst="rect">
            <a:avLst/>
          </a:prstGeom>
          <a:noFill/>
          <a:ln>
            <a:miter lim="800000"/>
            <a:headEnd/>
            <a:tailEnd/>
          </a:ln>
        </p:spPr>
        <p:txBody>
          <a:bodyPr lIns="101882" tIns="50941" rIns="101882" bIns="50941"/>
          <a:lstStyle/>
          <a:p>
            <a:r>
              <a:rPr lang="en-US" dirty="0"/>
              <a:t>				</a:t>
            </a:r>
            <a:r>
              <a:rPr lang="en-US" dirty="0">
                <a:solidFill>
                  <a:srgbClr val="0070C0"/>
                </a:solidFill>
              </a:rPr>
              <a:t>.</a:t>
            </a:r>
          </a:p>
        </p:txBody>
      </p:sp>
      <p:pic>
        <p:nvPicPr>
          <p:cNvPr id="139268" name="Picture 37" descr="MCUL CUcorp Combo.jpg"/>
          <p:cNvPicPr>
            <a:picLocks noChangeAspect="1"/>
          </p:cNvPicPr>
          <p:nvPr/>
        </p:nvPicPr>
        <p:blipFill>
          <a:blip r:embed="rId2"/>
          <a:srcRect/>
          <a:stretch>
            <a:fillRect/>
          </a:stretch>
        </p:blipFill>
        <p:spPr bwMode="auto">
          <a:xfrm>
            <a:off x="6934200" y="7010400"/>
            <a:ext cx="2895600" cy="592138"/>
          </a:xfrm>
          <a:prstGeom prst="rect">
            <a:avLst/>
          </a:prstGeom>
          <a:noFill/>
          <a:ln w="9525">
            <a:noFill/>
            <a:miter lim="800000"/>
            <a:headEnd/>
            <a:tailEnd/>
          </a:ln>
        </p:spPr>
      </p:pic>
      <p:sp>
        <p:nvSpPr>
          <p:cNvPr id="5" name="Title 4"/>
          <p:cNvSpPr>
            <a:spLocks noGrp="1"/>
          </p:cNvSpPr>
          <p:nvPr>
            <p:ph type="ctrTitle"/>
          </p:nvPr>
        </p:nvSpPr>
        <p:spPr>
          <a:xfrm>
            <a:off x="381000" y="2057400"/>
            <a:ext cx="9401176" cy="690563"/>
          </a:xfrm>
        </p:spPr>
        <p:txBody>
          <a:bodyPr/>
          <a:lstStyle/>
          <a:p>
            <a:r>
              <a:rPr lang="en-US" b="0" dirty="0" smtClean="0">
                <a:cs typeface="Tahoma" pitchFamily="34" charset="0"/>
              </a:rPr>
              <a:t>5. Enhancing Board Satisfaction </a:t>
            </a:r>
            <a:endParaRPr lang="en-US" dirty="0"/>
          </a:p>
        </p:txBody>
      </p:sp>
      <p:sp>
        <p:nvSpPr>
          <p:cNvPr id="6" name="Rectangle 5"/>
          <p:cNvSpPr/>
          <p:nvPr/>
        </p:nvSpPr>
        <p:spPr>
          <a:xfrm>
            <a:off x="457200" y="3124200"/>
            <a:ext cx="9067800" cy="1107996"/>
          </a:xfrm>
          <a:prstGeom prst="rect">
            <a:avLst/>
          </a:prstGeom>
        </p:spPr>
        <p:txBody>
          <a:bodyPr wrap="square">
            <a:spAutoFit/>
          </a:bodyPr>
          <a:lstStyle/>
          <a:p>
            <a:pPr lvl="0"/>
            <a:endParaRPr lang="en-US" dirty="0" smtClean="0"/>
          </a:p>
          <a:p>
            <a:pPr>
              <a:buFont typeface="Wingdings" pitchFamily="2" charset="2"/>
              <a:buChar char="Ø"/>
            </a:pPr>
            <a:endParaRPr lang="en-US" sz="2400" dirty="0" smtClean="0">
              <a:latin typeface="Calibri" pitchFamily="34" charset="0"/>
            </a:endParaRPr>
          </a:p>
          <a:p>
            <a:pPr lvl="0" eaLnBrk="0" hangingPunct="0">
              <a:buFont typeface="Wingdings" pitchFamily="2" charset="2"/>
              <a:buChar char="Ø"/>
            </a:pPr>
            <a:endParaRPr lang="en-US" sz="2400" dirty="0" smtClean="0">
              <a:latin typeface="Calibri" pitchFamily="34" charset="0"/>
              <a:ea typeface="Calibri" pitchFamily="34" charset="0"/>
              <a:cs typeface="Times New Roman" pitchFamily="18" charset="0"/>
            </a:endParaRPr>
          </a:p>
        </p:txBody>
      </p:sp>
      <p:sp>
        <p:nvSpPr>
          <p:cNvPr id="195585" name="Rectangle 1"/>
          <p:cNvSpPr>
            <a:spLocks noChangeArrowheads="1"/>
          </p:cNvSpPr>
          <p:nvPr/>
        </p:nvSpPr>
        <p:spPr bwMode="auto">
          <a:xfrm>
            <a:off x="533400" y="2895600"/>
            <a:ext cx="8458200"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marR="0" lvl="0" indent="-228600" algn="l" defTabSz="914400" rtl="0" eaLnBrk="0" fontAlgn="base" latinLnBrk="0" hangingPunct="0">
              <a:lnSpc>
                <a:spcPct val="100000"/>
              </a:lnSpc>
              <a:spcBef>
                <a:spcPct val="0"/>
              </a:spcBef>
              <a:spcAft>
                <a:spcPct val="0"/>
              </a:spcAft>
              <a:buClrTx/>
              <a:buSzTx/>
              <a:buFont typeface="Wingdings" pitchFamily="2" charset="2"/>
              <a:buChar char="Ø"/>
              <a:tabLst/>
            </a:pPr>
            <a:r>
              <a:rPr lang="en-US" sz="2400" u="sng" dirty="0" smtClean="0">
                <a:latin typeface="+mj-lt"/>
                <a:cs typeface="Times New Roman" pitchFamily="18" charset="0"/>
              </a:rPr>
              <a:t>Board Activities Options included:</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endParaRPr lang="en-US" sz="2400" dirty="0" smtClean="0">
              <a:latin typeface="+mj-lt"/>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lang="en-US" sz="2400" dirty="0" smtClean="0">
                <a:latin typeface="+mj-lt"/>
                <a:cs typeface="Times New Roman" pitchFamily="18" charset="0"/>
              </a:rPr>
              <a:t>Closely monitor the financial soundness of the credit union</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lang="en-US" sz="2400" dirty="0" smtClean="0">
                <a:latin typeface="+mj-lt"/>
                <a:cs typeface="Times New Roman" pitchFamily="18" charset="0"/>
              </a:rPr>
              <a:t>D</a:t>
            </a:r>
            <a:r>
              <a:rPr lang="en-US" sz="2400" dirty="0" smtClean="0">
                <a:latin typeface="+mj-lt"/>
              </a:rPr>
              <a:t>eveloping the strategic plan to achieve goals</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lang="en-US" sz="2400" dirty="0" smtClean="0">
                <a:latin typeface="+mj-lt"/>
              </a:rPr>
              <a:t>Assessing skills/characteristics of board members</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lang="en-US" sz="2400" dirty="0" smtClean="0">
                <a:latin typeface="+mj-lt"/>
              </a:rPr>
              <a:t>Performing the annual CEO evaluation</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lang="en-US" sz="2400" dirty="0" smtClean="0">
                <a:latin typeface="+mj-lt"/>
              </a:rPr>
              <a:t>Monitoring implementation of strategic plans</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endParaRPr lang="en-US" sz="2400" dirty="0" smtClean="0">
              <a:latin typeface="Calibri"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endParaRPr lang="en-US" sz="2400" dirty="0" smtClean="0">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endParaRPr lang="en-US" sz="2400" dirty="0" smtClean="0">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endParaRPr lang="en-US" sz="2400" dirty="0" smtClean="0">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endParaRPr lang="en-US" sz="2400" dirty="0" smtClean="0">
              <a:latin typeface="Calibri" pitchFamily="34" charset="0"/>
            </a:endParaRPr>
          </a:p>
          <a:p>
            <a:pPr marL="457200" indent="-457200"/>
            <a:r>
              <a:rPr lang="en-US" sz="2400" dirty="0" smtClean="0">
                <a:latin typeface="Calibri" pitchFamily="34" charset="0"/>
              </a:rPr>
              <a:t>	</a:t>
            </a:r>
          </a:p>
          <a:p>
            <a:pPr marL="457200" indent="-457200"/>
            <a:endParaRPr lang="en-US" sz="2400" dirty="0" smtClean="0">
              <a:latin typeface="Calibri" pitchFamily="34" charset="0"/>
            </a:endParaRPr>
          </a:p>
          <a:p>
            <a:pPr marL="457200" indent="-457200"/>
            <a:endParaRPr lang="en-US" sz="2400" dirty="0" smtClean="0">
              <a:latin typeface="Calibri" pitchFamily="34" charset="0"/>
            </a:endParaRPr>
          </a:p>
          <a:p>
            <a:pPr marL="457200" lvl="0" indent="-457200"/>
            <a:endParaRPr lang="en-US" sz="2400" dirty="0" smtClean="0">
              <a:latin typeface="Calibri" pitchFamily="34" charset="0"/>
            </a:endParaRPr>
          </a:p>
          <a:p>
            <a:pPr marL="457200" indent="-457200"/>
            <a:endParaRPr lang="en-US" sz="2400" dirty="0" smtClean="0">
              <a:latin typeface="Calibri" pitchFamily="34" charset="0"/>
            </a:endParaRPr>
          </a:p>
          <a:p>
            <a:pPr marL="457200" lvl="0" indent="-457200"/>
            <a:endParaRPr lang="en-US" sz="2400" dirty="0" smtClean="0">
              <a:latin typeface="Calibri" pitchFamily="34" charset="0"/>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Footer Placeholder 4"/>
          <p:cNvSpPr>
            <a:spLocks noGrp="1"/>
          </p:cNvSpPr>
          <p:nvPr>
            <p:ph type="ftr" sz="quarter" idx="4294967295"/>
          </p:nvPr>
        </p:nvSpPr>
        <p:spPr bwMode="auto">
          <a:xfrm>
            <a:off x="0" y="7081838"/>
            <a:ext cx="3184525" cy="517525"/>
          </a:xfrm>
          <a:prstGeom prst="rect">
            <a:avLst/>
          </a:prstGeom>
          <a:noFill/>
          <a:ln>
            <a:miter lim="800000"/>
            <a:headEnd/>
            <a:tailEnd/>
          </a:ln>
        </p:spPr>
        <p:txBody>
          <a:bodyPr lIns="101882" tIns="50941" rIns="101882" bIns="50941"/>
          <a:lstStyle/>
          <a:p>
            <a:r>
              <a:rPr lang="en-US" dirty="0"/>
              <a:t>				</a:t>
            </a:r>
            <a:r>
              <a:rPr lang="en-US" dirty="0">
                <a:solidFill>
                  <a:srgbClr val="0070C0"/>
                </a:solidFill>
              </a:rPr>
              <a:t>.</a:t>
            </a:r>
          </a:p>
        </p:txBody>
      </p:sp>
      <p:pic>
        <p:nvPicPr>
          <p:cNvPr id="139268" name="Picture 37" descr="MCUL CUcorp Combo.jpg"/>
          <p:cNvPicPr>
            <a:picLocks noChangeAspect="1"/>
          </p:cNvPicPr>
          <p:nvPr/>
        </p:nvPicPr>
        <p:blipFill>
          <a:blip r:embed="rId2"/>
          <a:srcRect/>
          <a:stretch>
            <a:fillRect/>
          </a:stretch>
        </p:blipFill>
        <p:spPr bwMode="auto">
          <a:xfrm>
            <a:off x="6934200" y="7010400"/>
            <a:ext cx="2895600" cy="592138"/>
          </a:xfrm>
          <a:prstGeom prst="rect">
            <a:avLst/>
          </a:prstGeom>
          <a:noFill/>
          <a:ln w="9525">
            <a:noFill/>
            <a:miter lim="800000"/>
            <a:headEnd/>
            <a:tailEnd/>
          </a:ln>
        </p:spPr>
      </p:pic>
      <p:sp>
        <p:nvSpPr>
          <p:cNvPr id="5" name="Title 4"/>
          <p:cNvSpPr>
            <a:spLocks noGrp="1"/>
          </p:cNvSpPr>
          <p:nvPr>
            <p:ph type="ctrTitle"/>
          </p:nvPr>
        </p:nvSpPr>
        <p:spPr>
          <a:xfrm>
            <a:off x="381000" y="2057400"/>
            <a:ext cx="9401176" cy="690563"/>
          </a:xfrm>
        </p:spPr>
        <p:txBody>
          <a:bodyPr/>
          <a:lstStyle/>
          <a:p>
            <a:r>
              <a:rPr lang="en-US" b="0" dirty="0" smtClean="0">
                <a:latin typeface="Tahoma" pitchFamily="34" charset="0"/>
                <a:cs typeface="Tahoma" pitchFamily="34" charset="0"/>
              </a:rPr>
              <a:t>5. </a:t>
            </a:r>
            <a:r>
              <a:rPr lang="en-US" b="0" dirty="0" smtClean="0">
                <a:cs typeface="Tahoma" pitchFamily="34" charset="0"/>
              </a:rPr>
              <a:t>Enhancing Board Satisfaction  </a:t>
            </a:r>
            <a:endParaRPr lang="en-US" dirty="0"/>
          </a:p>
        </p:txBody>
      </p:sp>
      <p:sp>
        <p:nvSpPr>
          <p:cNvPr id="6" name="Rectangle 5"/>
          <p:cNvSpPr/>
          <p:nvPr/>
        </p:nvSpPr>
        <p:spPr>
          <a:xfrm>
            <a:off x="457200" y="3124200"/>
            <a:ext cx="9067800" cy="1107996"/>
          </a:xfrm>
          <a:prstGeom prst="rect">
            <a:avLst/>
          </a:prstGeom>
        </p:spPr>
        <p:txBody>
          <a:bodyPr wrap="square">
            <a:spAutoFit/>
          </a:bodyPr>
          <a:lstStyle/>
          <a:p>
            <a:pPr lvl="0"/>
            <a:endParaRPr lang="en-US" dirty="0" smtClean="0"/>
          </a:p>
          <a:p>
            <a:pPr>
              <a:buFont typeface="Wingdings" pitchFamily="2" charset="2"/>
              <a:buChar char="Ø"/>
            </a:pPr>
            <a:endParaRPr lang="en-US" sz="2400" dirty="0" smtClean="0">
              <a:latin typeface="Calibri" pitchFamily="34" charset="0"/>
            </a:endParaRPr>
          </a:p>
          <a:p>
            <a:pPr lvl="0" eaLnBrk="0" hangingPunct="0">
              <a:buFont typeface="Wingdings" pitchFamily="2" charset="2"/>
              <a:buChar char="Ø"/>
            </a:pPr>
            <a:endParaRPr lang="en-US" sz="2400" dirty="0" smtClean="0">
              <a:latin typeface="Calibri" pitchFamily="34" charset="0"/>
              <a:ea typeface="Calibri" pitchFamily="34" charset="0"/>
              <a:cs typeface="Times New Roman" pitchFamily="18" charset="0"/>
            </a:endParaRPr>
          </a:p>
        </p:txBody>
      </p:sp>
      <p:sp>
        <p:nvSpPr>
          <p:cNvPr id="195585" name="Rectangle 1"/>
          <p:cNvSpPr>
            <a:spLocks noChangeArrowheads="1"/>
          </p:cNvSpPr>
          <p:nvPr/>
        </p:nvSpPr>
        <p:spPr bwMode="auto">
          <a:xfrm>
            <a:off x="533400" y="2895600"/>
            <a:ext cx="91440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lvl="0" indent="-228600" eaLnBrk="0" hangingPunct="0">
              <a:buFont typeface="Wingdings" pitchFamily="2" charset="2"/>
              <a:buChar char="Ø"/>
            </a:pPr>
            <a:r>
              <a:rPr lang="en-US" sz="2400" u="sng" dirty="0" smtClean="0">
                <a:cs typeface="Times New Roman" pitchFamily="18" charset="0"/>
              </a:rPr>
              <a:t>Board Activities Options included: (Continued)</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endParaRPr lang="en-US" sz="2400" dirty="0" smtClean="0">
              <a:latin typeface="Calibri" pitchFamily="34" charset="0"/>
              <a:cs typeface="Times New Roman" pitchFamily="18" charset="0"/>
            </a:endParaRPr>
          </a:p>
          <a:p>
            <a:pPr marL="288925" lvl="0" indent="-288925" eaLnBrk="0" hangingPunct="0">
              <a:buFont typeface="Wingdings" pitchFamily="2" charset="2"/>
              <a:buChar char="Ø"/>
            </a:pPr>
            <a:r>
              <a:rPr lang="en-US" sz="2400" dirty="0" smtClean="0">
                <a:latin typeface="+mj-lt"/>
              </a:rPr>
              <a:t>Reviewing favorable and unfavorable environmental conditions</a:t>
            </a:r>
          </a:p>
          <a:p>
            <a:pPr lvl="0" eaLnBrk="0" hangingPunct="0">
              <a:buFont typeface="Wingdings" pitchFamily="2" charset="2"/>
              <a:buChar char="Ø"/>
            </a:pPr>
            <a:r>
              <a:rPr lang="en-US" sz="2400" dirty="0" smtClean="0">
                <a:latin typeface="+mj-lt"/>
              </a:rPr>
              <a:t>Identifying long range goals for the credit union</a:t>
            </a:r>
          </a:p>
          <a:p>
            <a:pPr lvl="0" eaLnBrk="0" hangingPunct="0">
              <a:buFont typeface="Wingdings" pitchFamily="2" charset="2"/>
              <a:buChar char="Ø"/>
            </a:pPr>
            <a:r>
              <a:rPr lang="en-US" sz="2400" dirty="0" smtClean="0">
                <a:latin typeface="+mj-lt"/>
              </a:rPr>
              <a:t>Making credit union policies</a:t>
            </a:r>
          </a:p>
          <a:p>
            <a:pPr lvl="0" eaLnBrk="0" hangingPunct="0">
              <a:buFont typeface="Wingdings" pitchFamily="2" charset="2"/>
              <a:buChar char="Ø"/>
            </a:pPr>
            <a:r>
              <a:rPr lang="en-US" sz="2400" dirty="0" smtClean="0">
                <a:latin typeface="+mj-lt"/>
              </a:rPr>
              <a:t>Forming new strategic decisions</a:t>
            </a:r>
          </a:p>
          <a:p>
            <a:pPr lvl="0" eaLnBrk="0" hangingPunct="0">
              <a:buFont typeface="Wingdings" pitchFamily="2" charset="2"/>
              <a:buChar char="Ø"/>
            </a:pPr>
            <a:r>
              <a:rPr lang="en-US" sz="2400" dirty="0" smtClean="0">
                <a:latin typeface="+mj-lt"/>
              </a:rPr>
              <a:t>Evaluating previous strategic decisions </a:t>
            </a:r>
            <a:endParaRPr lang="en-US" sz="2400" dirty="0" smtClean="0">
              <a:latin typeface="+mj-lt"/>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endParaRPr lang="en-US" sz="2400" dirty="0" smtClean="0">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endParaRPr lang="en-US" sz="2400" dirty="0" smtClean="0">
              <a:latin typeface="Calibri" pitchFamily="34" charset="0"/>
            </a:endParaRPr>
          </a:p>
          <a:p>
            <a:pPr marL="457200" indent="-457200"/>
            <a:r>
              <a:rPr lang="en-US" sz="2400" dirty="0" smtClean="0">
                <a:latin typeface="Calibri" pitchFamily="34" charset="0"/>
              </a:rPr>
              <a:t>	</a:t>
            </a:r>
          </a:p>
          <a:p>
            <a:pPr marL="457200" indent="-457200"/>
            <a:endParaRPr lang="en-US" sz="2400" dirty="0" smtClean="0">
              <a:latin typeface="Calibri" pitchFamily="34" charset="0"/>
            </a:endParaRPr>
          </a:p>
          <a:p>
            <a:pPr marL="457200" indent="-457200"/>
            <a:endParaRPr lang="en-US" sz="2400" dirty="0" smtClean="0">
              <a:latin typeface="Calibri" pitchFamily="34" charset="0"/>
            </a:endParaRPr>
          </a:p>
          <a:p>
            <a:pPr marL="457200" lvl="0" indent="-457200"/>
            <a:endParaRPr lang="en-US" sz="2400" dirty="0" smtClean="0">
              <a:latin typeface="Calibri" pitchFamily="34" charset="0"/>
            </a:endParaRPr>
          </a:p>
          <a:p>
            <a:pPr marL="457200" indent="-457200"/>
            <a:endParaRPr lang="en-US" sz="2400" dirty="0" smtClean="0">
              <a:latin typeface="Calibri" pitchFamily="34" charset="0"/>
            </a:endParaRPr>
          </a:p>
          <a:p>
            <a:pPr marL="457200" lvl="0" indent="-457200"/>
            <a:endParaRPr lang="en-US" sz="2400" dirty="0" smtClean="0">
              <a:latin typeface="Calibri" pitchFamily="34" charset="0"/>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Footer Placeholder 4"/>
          <p:cNvSpPr>
            <a:spLocks noGrp="1"/>
          </p:cNvSpPr>
          <p:nvPr>
            <p:ph type="ftr" sz="quarter" idx="4294967295"/>
          </p:nvPr>
        </p:nvSpPr>
        <p:spPr bwMode="auto">
          <a:xfrm>
            <a:off x="0" y="7081838"/>
            <a:ext cx="3184525" cy="517525"/>
          </a:xfrm>
          <a:prstGeom prst="rect">
            <a:avLst/>
          </a:prstGeom>
          <a:noFill/>
          <a:ln>
            <a:miter lim="800000"/>
            <a:headEnd/>
            <a:tailEnd/>
          </a:ln>
        </p:spPr>
        <p:txBody>
          <a:bodyPr lIns="101882" tIns="50941" rIns="101882" bIns="50941"/>
          <a:lstStyle/>
          <a:p>
            <a:r>
              <a:rPr lang="en-US" dirty="0"/>
              <a:t>				</a:t>
            </a:r>
            <a:r>
              <a:rPr lang="en-US" dirty="0">
                <a:solidFill>
                  <a:srgbClr val="0070C0"/>
                </a:solidFill>
              </a:rPr>
              <a:t>.</a:t>
            </a:r>
          </a:p>
        </p:txBody>
      </p:sp>
      <p:pic>
        <p:nvPicPr>
          <p:cNvPr id="139268" name="Picture 37" descr="MCUL CUcorp Combo.jpg"/>
          <p:cNvPicPr>
            <a:picLocks noChangeAspect="1"/>
          </p:cNvPicPr>
          <p:nvPr/>
        </p:nvPicPr>
        <p:blipFill>
          <a:blip r:embed="rId2"/>
          <a:srcRect/>
          <a:stretch>
            <a:fillRect/>
          </a:stretch>
        </p:blipFill>
        <p:spPr bwMode="auto">
          <a:xfrm>
            <a:off x="6934200" y="7010400"/>
            <a:ext cx="2895600" cy="592138"/>
          </a:xfrm>
          <a:prstGeom prst="rect">
            <a:avLst/>
          </a:prstGeom>
          <a:noFill/>
          <a:ln w="9525">
            <a:noFill/>
            <a:miter lim="800000"/>
            <a:headEnd/>
            <a:tailEnd/>
          </a:ln>
        </p:spPr>
      </p:pic>
      <p:sp>
        <p:nvSpPr>
          <p:cNvPr id="5" name="Title 4"/>
          <p:cNvSpPr>
            <a:spLocks noGrp="1"/>
          </p:cNvSpPr>
          <p:nvPr>
            <p:ph type="ctrTitle"/>
          </p:nvPr>
        </p:nvSpPr>
        <p:spPr>
          <a:xfrm>
            <a:off x="381000" y="2057400"/>
            <a:ext cx="9401176" cy="690563"/>
          </a:xfrm>
        </p:spPr>
        <p:txBody>
          <a:bodyPr/>
          <a:lstStyle/>
          <a:p>
            <a:r>
              <a:rPr lang="en-US" b="0" dirty="0" smtClean="0">
                <a:cs typeface="Tahoma" pitchFamily="34" charset="0"/>
              </a:rPr>
              <a:t>5. Enhancing Board Satisfaction  </a:t>
            </a:r>
            <a:endParaRPr lang="en-US" dirty="0"/>
          </a:p>
        </p:txBody>
      </p:sp>
      <p:sp>
        <p:nvSpPr>
          <p:cNvPr id="6" name="Rectangle 5"/>
          <p:cNvSpPr/>
          <p:nvPr/>
        </p:nvSpPr>
        <p:spPr>
          <a:xfrm>
            <a:off x="457200" y="3124200"/>
            <a:ext cx="9067800" cy="1107996"/>
          </a:xfrm>
          <a:prstGeom prst="rect">
            <a:avLst/>
          </a:prstGeom>
        </p:spPr>
        <p:txBody>
          <a:bodyPr wrap="square">
            <a:spAutoFit/>
          </a:bodyPr>
          <a:lstStyle/>
          <a:p>
            <a:pPr lvl="0"/>
            <a:endParaRPr lang="en-US" dirty="0" smtClean="0"/>
          </a:p>
          <a:p>
            <a:pPr>
              <a:buFont typeface="Wingdings" pitchFamily="2" charset="2"/>
              <a:buChar char="Ø"/>
            </a:pPr>
            <a:endParaRPr lang="en-US" sz="2400" dirty="0" smtClean="0">
              <a:latin typeface="Calibri" pitchFamily="34" charset="0"/>
            </a:endParaRPr>
          </a:p>
          <a:p>
            <a:pPr lvl="0" eaLnBrk="0" hangingPunct="0">
              <a:buFont typeface="Wingdings" pitchFamily="2" charset="2"/>
              <a:buChar char="Ø"/>
            </a:pPr>
            <a:endParaRPr lang="en-US" sz="2400" dirty="0" smtClean="0">
              <a:latin typeface="Calibri" pitchFamily="34" charset="0"/>
              <a:ea typeface="Calibri" pitchFamily="34" charset="0"/>
              <a:cs typeface="Times New Roman" pitchFamily="18" charset="0"/>
            </a:endParaRPr>
          </a:p>
        </p:txBody>
      </p:sp>
      <p:sp>
        <p:nvSpPr>
          <p:cNvPr id="195585" name="Rectangle 1"/>
          <p:cNvSpPr>
            <a:spLocks noChangeArrowheads="1"/>
          </p:cNvSpPr>
          <p:nvPr/>
        </p:nvSpPr>
        <p:spPr bwMode="auto">
          <a:xfrm>
            <a:off x="533400" y="2514600"/>
            <a:ext cx="8458200" cy="78483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endParaRPr lang="en-US" sz="2400" dirty="0" smtClean="0">
              <a:latin typeface="Calibri" pitchFamily="34" charset="0"/>
              <a:cs typeface="Times New Roman" pitchFamily="18" charset="0"/>
            </a:endParaRPr>
          </a:p>
          <a:p>
            <a:pPr eaLnBrk="0" hangingPunct="0">
              <a:buFont typeface="Wingdings" pitchFamily="2" charset="2"/>
              <a:buChar char="Ø"/>
            </a:pPr>
            <a:r>
              <a:rPr lang="en-US" sz="2400" u="sng" dirty="0" smtClean="0">
                <a:latin typeface="+mj-lt"/>
                <a:cs typeface="Times New Roman" pitchFamily="18" charset="0"/>
              </a:rPr>
              <a:t>Board Work Style Options included:</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endParaRPr lang="en-US" sz="2400" dirty="0" smtClean="0">
              <a:latin typeface="Calibri" pitchFamily="34" charset="0"/>
              <a:cs typeface="Times New Roman" pitchFamily="18" charset="0"/>
            </a:endParaRPr>
          </a:p>
          <a:p>
            <a:pPr eaLnBrk="0" hangingPunct="0">
              <a:buFont typeface="Wingdings" pitchFamily="2" charset="2"/>
              <a:buChar char="Ø"/>
            </a:pPr>
            <a:r>
              <a:rPr lang="en-US" sz="2400" dirty="0" smtClean="0"/>
              <a:t>Commitment to duty </a:t>
            </a:r>
          </a:p>
          <a:p>
            <a:pPr eaLnBrk="0" hangingPunct="0">
              <a:buFont typeface="Wingdings" pitchFamily="2" charset="2"/>
              <a:buChar char="Ø"/>
            </a:pPr>
            <a:r>
              <a:rPr lang="en-US" sz="2400" dirty="0" smtClean="0"/>
              <a:t>Board unity </a:t>
            </a:r>
          </a:p>
          <a:p>
            <a:pPr eaLnBrk="0" hangingPunct="0">
              <a:buFont typeface="Wingdings" pitchFamily="2" charset="2"/>
              <a:buChar char="Ø"/>
            </a:pPr>
            <a:r>
              <a:rPr lang="en-US" sz="2400" dirty="0" smtClean="0"/>
              <a:t>Efficiency </a:t>
            </a:r>
          </a:p>
          <a:p>
            <a:pPr eaLnBrk="0" hangingPunct="0">
              <a:buFont typeface="Wingdings" pitchFamily="2" charset="2"/>
              <a:buChar char="Ø"/>
            </a:pPr>
            <a:r>
              <a:rPr lang="en-US" sz="2400" dirty="0" smtClean="0"/>
              <a:t>Feedback style </a:t>
            </a:r>
          </a:p>
          <a:p>
            <a:pPr eaLnBrk="0" hangingPunct="0">
              <a:buFont typeface="Wingdings" pitchFamily="2" charset="2"/>
              <a:buChar char="Ø"/>
            </a:pPr>
            <a:r>
              <a:rPr lang="en-US" sz="2400" dirty="0" smtClean="0"/>
              <a:t>Tolerance </a:t>
            </a:r>
          </a:p>
          <a:p>
            <a:pPr eaLnBrk="0" hangingPunct="0">
              <a:buFont typeface="Wingdings" pitchFamily="2" charset="2"/>
              <a:buChar char="Ø"/>
            </a:pPr>
            <a:r>
              <a:rPr lang="en-US" sz="2400" dirty="0" smtClean="0"/>
              <a:t>Constructive communication </a:t>
            </a:r>
          </a:p>
          <a:p>
            <a:pPr eaLnBrk="0" hangingPunct="0">
              <a:buFont typeface="Wingdings" pitchFamily="2" charset="2"/>
              <a:buChar char="Ø"/>
            </a:pPr>
            <a:r>
              <a:rPr lang="en-US" sz="2400" dirty="0" smtClean="0"/>
              <a:t>Risk taking  </a:t>
            </a:r>
          </a:p>
          <a:p>
            <a:pPr eaLnBrk="0" hangingPunct="0">
              <a:buFont typeface="Wingdings" pitchFamily="2" charset="2"/>
              <a:buChar char="Ø"/>
            </a:pPr>
            <a:endParaRPr lang="en-US" sz="2400" dirty="0" smtClean="0"/>
          </a:p>
          <a:p>
            <a:pPr eaLnBrk="0" hangingPunct="0">
              <a:buFont typeface="Wingdings" pitchFamily="2" charset="2"/>
              <a:buChar char="Ø"/>
            </a:pPr>
            <a:endParaRPr lang="en-US" sz="2400" dirty="0" smtClean="0"/>
          </a:p>
          <a:p>
            <a:pPr lvl="0" eaLnBrk="0" hangingPunct="0">
              <a:buFont typeface="Wingdings" pitchFamily="2" charset="2"/>
              <a:buChar char="Ø"/>
            </a:pPr>
            <a:endParaRPr lang="en-US" sz="2400" dirty="0" smtClean="0">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endParaRPr lang="en-US" sz="2400" dirty="0" smtClean="0">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endParaRPr lang="en-US" sz="2400" dirty="0" smtClean="0">
              <a:latin typeface="Calibri" pitchFamily="34" charset="0"/>
            </a:endParaRPr>
          </a:p>
          <a:p>
            <a:pPr marL="457200" indent="-457200"/>
            <a:r>
              <a:rPr lang="en-US" sz="2400" dirty="0" smtClean="0">
                <a:latin typeface="Calibri" pitchFamily="34" charset="0"/>
              </a:rPr>
              <a:t>	</a:t>
            </a:r>
          </a:p>
          <a:p>
            <a:pPr marL="457200" indent="-457200"/>
            <a:endParaRPr lang="en-US" sz="2400" dirty="0" smtClean="0">
              <a:latin typeface="Calibri" pitchFamily="34" charset="0"/>
            </a:endParaRPr>
          </a:p>
          <a:p>
            <a:pPr marL="457200" indent="-457200"/>
            <a:endParaRPr lang="en-US" sz="2400" dirty="0" smtClean="0">
              <a:latin typeface="Calibri" pitchFamily="34" charset="0"/>
            </a:endParaRPr>
          </a:p>
          <a:p>
            <a:pPr marL="457200" lvl="0" indent="-457200"/>
            <a:endParaRPr lang="en-US" sz="2400" dirty="0" smtClean="0">
              <a:latin typeface="Calibri" pitchFamily="34" charset="0"/>
            </a:endParaRPr>
          </a:p>
          <a:p>
            <a:pPr marL="457200" indent="-457200"/>
            <a:endParaRPr lang="en-US" sz="2400" dirty="0" smtClean="0">
              <a:latin typeface="Calibri" pitchFamily="34" charset="0"/>
            </a:endParaRPr>
          </a:p>
          <a:p>
            <a:pPr marL="457200" lvl="0" indent="-457200"/>
            <a:endParaRPr lang="en-US" sz="2400" dirty="0" smtClean="0">
              <a:latin typeface="Calibri" pitchFamily="34" charset="0"/>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Footer Placeholder 4"/>
          <p:cNvSpPr>
            <a:spLocks noGrp="1"/>
          </p:cNvSpPr>
          <p:nvPr>
            <p:ph type="ftr" sz="quarter" idx="4294967295"/>
          </p:nvPr>
        </p:nvSpPr>
        <p:spPr bwMode="auto">
          <a:xfrm>
            <a:off x="0" y="7081838"/>
            <a:ext cx="3184525" cy="517525"/>
          </a:xfrm>
          <a:prstGeom prst="rect">
            <a:avLst/>
          </a:prstGeom>
          <a:noFill/>
          <a:ln>
            <a:miter lim="800000"/>
            <a:headEnd/>
            <a:tailEnd/>
          </a:ln>
        </p:spPr>
        <p:txBody>
          <a:bodyPr lIns="101882" tIns="50941" rIns="101882" bIns="50941"/>
          <a:lstStyle/>
          <a:p>
            <a:r>
              <a:rPr lang="en-US" dirty="0"/>
              <a:t>				</a:t>
            </a:r>
            <a:r>
              <a:rPr lang="en-US" dirty="0">
                <a:solidFill>
                  <a:srgbClr val="0070C0"/>
                </a:solidFill>
              </a:rPr>
              <a:t>.</a:t>
            </a:r>
          </a:p>
        </p:txBody>
      </p:sp>
      <p:pic>
        <p:nvPicPr>
          <p:cNvPr id="139268" name="Picture 37" descr="MCUL CUcorp Combo.jpg"/>
          <p:cNvPicPr>
            <a:picLocks noChangeAspect="1"/>
          </p:cNvPicPr>
          <p:nvPr/>
        </p:nvPicPr>
        <p:blipFill>
          <a:blip r:embed="rId2"/>
          <a:srcRect/>
          <a:stretch>
            <a:fillRect/>
          </a:stretch>
        </p:blipFill>
        <p:spPr bwMode="auto">
          <a:xfrm>
            <a:off x="6934200" y="7010400"/>
            <a:ext cx="2895600" cy="592138"/>
          </a:xfrm>
          <a:prstGeom prst="rect">
            <a:avLst/>
          </a:prstGeom>
          <a:noFill/>
          <a:ln w="9525">
            <a:noFill/>
            <a:miter lim="800000"/>
            <a:headEnd/>
            <a:tailEnd/>
          </a:ln>
        </p:spPr>
      </p:pic>
      <p:sp>
        <p:nvSpPr>
          <p:cNvPr id="5" name="Title 4"/>
          <p:cNvSpPr>
            <a:spLocks noGrp="1"/>
          </p:cNvSpPr>
          <p:nvPr>
            <p:ph type="ctrTitle"/>
          </p:nvPr>
        </p:nvSpPr>
        <p:spPr>
          <a:xfrm>
            <a:off x="381000" y="2057400"/>
            <a:ext cx="9401176" cy="690563"/>
          </a:xfrm>
        </p:spPr>
        <p:txBody>
          <a:bodyPr/>
          <a:lstStyle/>
          <a:p>
            <a:r>
              <a:rPr lang="en-US" b="0" dirty="0" smtClean="0">
                <a:cs typeface="Tahoma" pitchFamily="34" charset="0"/>
              </a:rPr>
              <a:t>5. Enhancing Board Satisfaction  </a:t>
            </a:r>
            <a:endParaRPr lang="en-US" dirty="0"/>
          </a:p>
        </p:txBody>
      </p:sp>
      <p:sp>
        <p:nvSpPr>
          <p:cNvPr id="6" name="Rectangle 5"/>
          <p:cNvSpPr/>
          <p:nvPr/>
        </p:nvSpPr>
        <p:spPr>
          <a:xfrm>
            <a:off x="457200" y="3124200"/>
            <a:ext cx="9067800" cy="1107996"/>
          </a:xfrm>
          <a:prstGeom prst="rect">
            <a:avLst/>
          </a:prstGeom>
        </p:spPr>
        <p:txBody>
          <a:bodyPr wrap="square">
            <a:spAutoFit/>
          </a:bodyPr>
          <a:lstStyle/>
          <a:p>
            <a:pPr lvl="0"/>
            <a:endParaRPr lang="en-US" dirty="0" smtClean="0"/>
          </a:p>
          <a:p>
            <a:pPr>
              <a:buFont typeface="Wingdings" pitchFamily="2" charset="2"/>
              <a:buChar char="Ø"/>
            </a:pPr>
            <a:endParaRPr lang="en-US" sz="2400" dirty="0" smtClean="0">
              <a:latin typeface="Calibri" pitchFamily="34" charset="0"/>
            </a:endParaRPr>
          </a:p>
          <a:p>
            <a:pPr lvl="0" eaLnBrk="0" hangingPunct="0">
              <a:buFont typeface="Wingdings" pitchFamily="2" charset="2"/>
              <a:buChar char="Ø"/>
            </a:pPr>
            <a:endParaRPr lang="en-US" sz="2400" dirty="0" smtClean="0">
              <a:latin typeface="Calibri" pitchFamily="34" charset="0"/>
              <a:ea typeface="Calibri" pitchFamily="34" charset="0"/>
              <a:cs typeface="Times New Roman" pitchFamily="18" charset="0"/>
            </a:endParaRPr>
          </a:p>
        </p:txBody>
      </p:sp>
      <p:sp>
        <p:nvSpPr>
          <p:cNvPr id="195585" name="Rectangle 1"/>
          <p:cNvSpPr>
            <a:spLocks noChangeArrowheads="1"/>
          </p:cNvSpPr>
          <p:nvPr/>
        </p:nvSpPr>
        <p:spPr bwMode="auto">
          <a:xfrm>
            <a:off x="533400" y="2514600"/>
            <a:ext cx="8458200" cy="78483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endParaRPr lang="en-US" sz="2400" u="sng" dirty="0" smtClean="0">
              <a:latin typeface="Calibri" pitchFamily="34" charset="0"/>
              <a:cs typeface="Times New Roman" pitchFamily="18" charset="0"/>
            </a:endParaRPr>
          </a:p>
          <a:p>
            <a:pPr eaLnBrk="0" hangingPunct="0">
              <a:buFont typeface="Wingdings" pitchFamily="2" charset="2"/>
              <a:buChar char="Ø"/>
            </a:pPr>
            <a:r>
              <a:rPr lang="en-US" sz="2400" u="sng" dirty="0" smtClean="0"/>
              <a:t>How did they measure Credit Union Effectiveness?</a:t>
            </a:r>
          </a:p>
          <a:p>
            <a:pPr eaLnBrk="0" hangingPunct="0">
              <a:buFont typeface="Wingdings" pitchFamily="2" charset="2"/>
              <a:buChar char="Ø"/>
            </a:pPr>
            <a:endParaRPr lang="en-US" sz="2400" dirty="0" smtClean="0"/>
          </a:p>
          <a:p>
            <a:pPr eaLnBrk="0" hangingPunct="0">
              <a:buFont typeface="Wingdings" pitchFamily="2" charset="2"/>
              <a:buChar char="Ø"/>
            </a:pPr>
            <a:r>
              <a:rPr lang="en-US" sz="2400" dirty="0" smtClean="0"/>
              <a:t>Service satisfaction </a:t>
            </a:r>
          </a:p>
          <a:p>
            <a:pPr eaLnBrk="0" hangingPunct="0">
              <a:buFont typeface="Wingdings" pitchFamily="2" charset="2"/>
              <a:buChar char="Ø"/>
            </a:pPr>
            <a:r>
              <a:rPr lang="en-US" sz="2400" dirty="0" smtClean="0"/>
              <a:t>Public image </a:t>
            </a:r>
          </a:p>
          <a:p>
            <a:pPr eaLnBrk="0" hangingPunct="0">
              <a:buFont typeface="Wingdings" pitchFamily="2" charset="2"/>
              <a:buChar char="Ø"/>
            </a:pPr>
            <a:r>
              <a:rPr lang="en-US" sz="2400" dirty="0" smtClean="0"/>
              <a:t>Growth </a:t>
            </a:r>
          </a:p>
          <a:p>
            <a:pPr eaLnBrk="0" hangingPunct="0">
              <a:buFont typeface="Wingdings" pitchFamily="2" charset="2"/>
              <a:buChar char="Ø"/>
            </a:pPr>
            <a:r>
              <a:rPr lang="en-US" sz="2400" dirty="0" smtClean="0"/>
              <a:t>Willingness to improve </a:t>
            </a:r>
          </a:p>
          <a:p>
            <a:pPr eaLnBrk="0" hangingPunct="0">
              <a:buFont typeface="Wingdings" pitchFamily="2" charset="2"/>
              <a:buChar char="Ø"/>
            </a:pPr>
            <a:r>
              <a:rPr lang="en-US" sz="2400" dirty="0" smtClean="0"/>
              <a:t>Staff morale </a:t>
            </a:r>
          </a:p>
          <a:p>
            <a:pPr eaLnBrk="0" hangingPunct="0">
              <a:buFont typeface="Wingdings" pitchFamily="2" charset="2"/>
              <a:buChar char="Ø"/>
            </a:pPr>
            <a:r>
              <a:rPr lang="en-US" sz="2400" dirty="0" smtClean="0"/>
              <a:t>Participatory management </a:t>
            </a:r>
          </a:p>
          <a:p>
            <a:pPr eaLnBrk="0" hangingPunct="0">
              <a:buFont typeface="Wingdings" pitchFamily="2" charset="2"/>
              <a:buChar char="Ø"/>
            </a:pPr>
            <a:r>
              <a:rPr lang="en-US" sz="2400" dirty="0" smtClean="0"/>
              <a:t>Comparison to competitors </a:t>
            </a:r>
          </a:p>
          <a:p>
            <a:pPr eaLnBrk="0" hangingPunct="0">
              <a:buFont typeface="Wingdings" pitchFamily="2" charset="2"/>
              <a:buChar char="Ø"/>
            </a:pPr>
            <a:r>
              <a:rPr lang="en-US" sz="2400" dirty="0" smtClean="0"/>
              <a:t>CAMEL ratings</a:t>
            </a:r>
          </a:p>
          <a:p>
            <a:pPr eaLnBrk="0" hangingPunct="0">
              <a:buFont typeface="Wingdings" pitchFamily="2" charset="2"/>
              <a:buChar char="Ø"/>
            </a:pPr>
            <a:endParaRPr lang="en-US" sz="2400" dirty="0" smtClean="0"/>
          </a:p>
          <a:p>
            <a:pPr lvl="0" eaLnBrk="0" hangingPunct="0">
              <a:buFont typeface="Wingdings" pitchFamily="2" charset="2"/>
              <a:buChar char="Ø"/>
            </a:pPr>
            <a:endParaRPr lang="en-US" sz="2400" dirty="0" smtClean="0">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endParaRPr lang="en-US" sz="2400" dirty="0" smtClean="0">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endParaRPr lang="en-US" sz="2400" dirty="0" smtClean="0">
              <a:latin typeface="Calibri" pitchFamily="34" charset="0"/>
            </a:endParaRPr>
          </a:p>
          <a:p>
            <a:pPr marL="457200" indent="-457200"/>
            <a:r>
              <a:rPr lang="en-US" sz="2400" dirty="0" smtClean="0">
                <a:latin typeface="Calibri" pitchFamily="34" charset="0"/>
              </a:rPr>
              <a:t>	</a:t>
            </a:r>
          </a:p>
          <a:p>
            <a:pPr marL="457200" indent="-457200"/>
            <a:endParaRPr lang="en-US" sz="2400" dirty="0" smtClean="0">
              <a:latin typeface="Calibri" pitchFamily="34" charset="0"/>
            </a:endParaRPr>
          </a:p>
          <a:p>
            <a:pPr marL="457200" indent="-457200"/>
            <a:endParaRPr lang="en-US" sz="2400" dirty="0" smtClean="0">
              <a:latin typeface="Calibri" pitchFamily="34" charset="0"/>
            </a:endParaRPr>
          </a:p>
          <a:p>
            <a:pPr marL="457200" lvl="0" indent="-457200"/>
            <a:endParaRPr lang="en-US" sz="2400" dirty="0" smtClean="0">
              <a:latin typeface="Calibri" pitchFamily="34" charset="0"/>
            </a:endParaRPr>
          </a:p>
          <a:p>
            <a:pPr marL="457200" indent="-457200"/>
            <a:endParaRPr lang="en-US" sz="2400" dirty="0" smtClean="0">
              <a:latin typeface="Calibri" pitchFamily="34" charset="0"/>
            </a:endParaRPr>
          </a:p>
          <a:p>
            <a:pPr marL="457200" lvl="0" indent="-457200"/>
            <a:endParaRPr lang="en-US" sz="2400" dirty="0" smtClean="0">
              <a:latin typeface="Calibri" pitchFamily="34" charset="0"/>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Footer Placeholder 4"/>
          <p:cNvSpPr>
            <a:spLocks noGrp="1"/>
          </p:cNvSpPr>
          <p:nvPr>
            <p:ph type="ftr" sz="quarter" idx="4294967295"/>
          </p:nvPr>
        </p:nvSpPr>
        <p:spPr bwMode="auto">
          <a:xfrm>
            <a:off x="0" y="7081838"/>
            <a:ext cx="3184525" cy="517525"/>
          </a:xfrm>
          <a:prstGeom prst="rect">
            <a:avLst/>
          </a:prstGeom>
          <a:noFill/>
          <a:ln>
            <a:miter lim="800000"/>
            <a:headEnd/>
            <a:tailEnd/>
          </a:ln>
        </p:spPr>
        <p:txBody>
          <a:bodyPr lIns="101882" tIns="50941" rIns="101882" bIns="50941"/>
          <a:lstStyle/>
          <a:p>
            <a:r>
              <a:rPr lang="en-US" dirty="0"/>
              <a:t>				</a:t>
            </a:r>
            <a:r>
              <a:rPr lang="en-US" dirty="0">
                <a:solidFill>
                  <a:srgbClr val="0070C0"/>
                </a:solidFill>
              </a:rPr>
              <a:t>.</a:t>
            </a:r>
          </a:p>
        </p:txBody>
      </p:sp>
      <p:pic>
        <p:nvPicPr>
          <p:cNvPr id="139268" name="Picture 37" descr="MCUL CUcorp Combo.jpg"/>
          <p:cNvPicPr>
            <a:picLocks noChangeAspect="1"/>
          </p:cNvPicPr>
          <p:nvPr/>
        </p:nvPicPr>
        <p:blipFill>
          <a:blip r:embed="rId2"/>
          <a:srcRect/>
          <a:stretch>
            <a:fillRect/>
          </a:stretch>
        </p:blipFill>
        <p:spPr bwMode="auto">
          <a:xfrm>
            <a:off x="6934200" y="7010400"/>
            <a:ext cx="2895600" cy="592138"/>
          </a:xfrm>
          <a:prstGeom prst="rect">
            <a:avLst/>
          </a:prstGeom>
          <a:noFill/>
          <a:ln w="9525">
            <a:noFill/>
            <a:miter lim="800000"/>
            <a:headEnd/>
            <a:tailEnd/>
          </a:ln>
        </p:spPr>
      </p:pic>
      <p:sp>
        <p:nvSpPr>
          <p:cNvPr id="5" name="Title 4"/>
          <p:cNvSpPr>
            <a:spLocks noGrp="1"/>
          </p:cNvSpPr>
          <p:nvPr>
            <p:ph type="ctrTitle"/>
          </p:nvPr>
        </p:nvSpPr>
        <p:spPr>
          <a:xfrm>
            <a:off x="381000" y="2057400"/>
            <a:ext cx="9401176" cy="690563"/>
          </a:xfrm>
        </p:spPr>
        <p:txBody>
          <a:bodyPr/>
          <a:lstStyle/>
          <a:p>
            <a:r>
              <a:rPr lang="en-US" b="0" dirty="0" smtClean="0">
                <a:cs typeface="Tahoma" pitchFamily="34" charset="0"/>
              </a:rPr>
              <a:t>5. Enhancing Board Satisfaction  </a:t>
            </a:r>
            <a:endParaRPr lang="en-US" dirty="0"/>
          </a:p>
        </p:txBody>
      </p:sp>
      <p:sp>
        <p:nvSpPr>
          <p:cNvPr id="6" name="Rectangle 5"/>
          <p:cNvSpPr/>
          <p:nvPr/>
        </p:nvSpPr>
        <p:spPr>
          <a:xfrm>
            <a:off x="457200" y="3124200"/>
            <a:ext cx="9067800" cy="1107996"/>
          </a:xfrm>
          <a:prstGeom prst="rect">
            <a:avLst/>
          </a:prstGeom>
        </p:spPr>
        <p:txBody>
          <a:bodyPr wrap="square">
            <a:spAutoFit/>
          </a:bodyPr>
          <a:lstStyle/>
          <a:p>
            <a:pPr lvl="0"/>
            <a:endParaRPr lang="en-US" dirty="0" smtClean="0"/>
          </a:p>
          <a:p>
            <a:pPr>
              <a:buFont typeface="Wingdings" pitchFamily="2" charset="2"/>
              <a:buChar char="Ø"/>
            </a:pPr>
            <a:endParaRPr lang="en-US" sz="2400" dirty="0" smtClean="0">
              <a:latin typeface="Calibri" pitchFamily="34" charset="0"/>
            </a:endParaRPr>
          </a:p>
          <a:p>
            <a:pPr lvl="0" eaLnBrk="0" hangingPunct="0">
              <a:buFont typeface="Wingdings" pitchFamily="2" charset="2"/>
              <a:buChar char="Ø"/>
            </a:pPr>
            <a:endParaRPr lang="en-US" sz="2400" dirty="0" smtClean="0">
              <a:latin typeface="Calibri" pitchFamily="34" charset="0"/>
              <a:ea typeface="Calibri" pitchFamily="34" charset="0"/>
              <a:cs typeface="Times New Roman" pitchFamily="18" charset="0"/>
            </a:endParaRPr>
          </a:p>
        </p:txBody>
      </p:sp>
      <p:sp>
        <p:nvSpPr>
          <p:cNvPr id="195585" name="Rectangle 1"/>
          <p:cNvSpPr>
            <a:spLocks noChangeArrowheads="1"/>
          </p:cNvSpPr>
          <p:nvPr/>
        </p:nvSpPr>
        <p:spPr bwMode="auto">
          <a:xfrm>
            <a:off x="533400" y="2743200"/>
            <a:ext cx="8458200" cy="71096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8925" indent="-288925">
              <a:buFont typeface="Wingdings" pitchFamily="2" charset="2"/>
              <a:buChar char="Ø"/>
            </a:pPr>
            <a:r>
              <a:rPr lang="en-US" sz="2400" dirty="0" smtClean="0"/>
              <a:t>The Study showed the </a:t>
            </a:r>
            <a:r>
              <a:rPr lang="en-US" sz="2400" u="sng" dirty="0" smtClean="0"/>
              <a:t>strongest positive </a:t>
            </a:r>
            <a:r>
              <a:rPr lang="en-US" sz="2400" dirty="0" smtClean="0"/>
              <a:t>relationship between Board Tasks, Activities and Performance with:</a:t>
            </a:r>
          </a:p>
          <a:p>
            <a:pPr marL="288925" indent="-288925">
              <a:buFont typeface="Wingdings" pitchFamily="2" charset="2"/>
              <a:buChar char="Ø"/>
            </a:pPr>
            <a:endParaRPr lang="en-US" sz="2400" dirty="0" smtClean="0"/>
          </a:p>
          <a:p>
            <a:pPr marL="457200" lvl="0" indent="-457200">
              <a:buAutoNum type="arabicPeriod"/>
            </a:pPr>
            <a:r>
              <a:rPr lang="en-US" sz="2400" u="sng" dirty="0" smtClean="0"/>
              <a:t>Planning and Evaluating Effectiveness- </a:t>
            </a:r>
          </a:p>
          <a:p>
            <a:pPr marL="457200" lvl="0" indent="-457200"/>
            <a:r>
              <a:rPr lang="en-US" sz="2400" dirty="0" smtClean="0"/>
              <a:t>	</a:t>
            </a:r>
          </a:p>
          <a:p>
            <a:pPr marL="457200" lvl="0" indent="-457200"/>
            <a:r>
              <a:rPr lang="en-US" sz="2400" dirty="0" smtClean="0"/>
              <a:t>	Reviewing the Strategic Plan, setting clear 3 year goals, being forward thinking, developing clear annual financial plans, considering ethics, setting clear annual member service goals, discussing your Vision, comparing goals vs. accomplishments, and evaluating board effectiveness.</a:t>
            </a:r>
          </a:p>
          <a:p>
            <a:pPr lvl="0"/>
            <a:endParaRPr lang="en-US" sz="2400" dirty="0" smtClean="0"/>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endParaRPr lang="en-US" sz="2400" dirty="0" smtClean="0">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endParaRPr lang="en-US" sz="2400" dirty="0" smtClean="0">
              <a:latin typeface="Calibri" pitchFamily="34" charset="0"/>
            </a:endParaRPr>
          </a:p>
          <a:p>
            <a:pPr marL="457200" indent="-457200"/>
            <a:r>
              <a:rPr lang="en-US" sz="2400" dirty="0" smtClean="0">
                <a:latin typeface="Calibri" pitchFamily="34" charset="0"/>
              </a:rPr>
              <a:t>	</a:t>
            </a:r>
          </a:p>
          <a:p>
            <a:pPr marL="457200" indent="-457200"/>
            <a:endParaRPr lang="en-US" sz="2400" dirty="0" smtClean="0">
              <a:latin typeface="Calibri" pitchFamily="34" charset="0"/>
            </a:endParaRPr>
          </a:p>
          <a:p>
            <a:pPr marL="457200" indent="-457200"/>
            <a:endParaRPr lang="en-US" sz="2400" dirty="0" smtClean="0">
              <a:latin typeface="Calibri" pitchFamily="34" charset="0"/>
            </a:endParaRPr>
          </a:p>
          <a:p>
            <a:pPr marL="457200" lvl="0" indent="-457200"/>
            <a:endParaRPr lang="en-US" sz="2400" dirty="0" smtClean="0">
              <a:latin typeface="Calibri" pitchFamily="34" charset="0"/>
            </a:endParaRPr>
          </a:p>
          <a:p>
            <a:pPr marL="457200" indent="-457200"/>
            <a:endParaRPr lang="en-US" sz="2400" dirty="0" smtClean="0">
              <a:latin typeface="Calibri" pitchFamily="34" charset="0"/>
            </a:endParaRPr>
          </a:p>
          <a:p>
            <a:pPr marL="457200" lvl="0" indent="-457200"/>
            <a:endParaRPr lang="en-US" sz="2400" dirty="0" smtClean="0">
              <a:latin typeface="Calibri" pitchFamily="34" charset="0"/>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Footer Placeholder 4"/>
          <p:cNvSpPr>
            <a:spLocks noGrp="1"/>
          </p:cNvSpPr>
          <p:nvPr>
            <p:ph type="ftr" sz="quarter" idx="4294967295"/>
          </p:nvPr>
        </p:nvSpPr>
        <p:spPr bwMode="auto">
          <a:xfrm>
            <a:off x="0" y="7081838"/>
            <a:ext cx="3184525" cy="517525"/>
          </a:xfrm>
          <a:prstGeom prst="rect">
            <a:avLst/>
          </a:prstGeom>
          <a:noFill/>
          <a:ln>
            <a:miter lim="800000"/>
            <a:headEnd/>
            <a:tailEnd/>
          </a:ln>
        </p:spPr>
        <p:txBody>
          <a:bodyPr lIns="101882" tIns="50941" rIns="101882" bIns="50941"/>
          <a:lstStyle/>
          <a:p>
            <a:r>
              <a:rPr lang="en-US" dirty="0"/>
              <a:t>				</a:t>
            </a:r>
            <a:r>
              <a:rPr lang="en-US" dirty="0">
                <a:solidFill>
                  <a:srgbClr val="0070C0"/>
                </a:solidFill>
              </a:rPr>
              <a:t>.</a:t>
            </a:r>
          </a:p>
        </p:txBody>
      </p:sp>
      <p:pic>
        <p:nvPicPr>
          <p:cNvPr id="139268" name="Picture 37" descr="MCUL CUcorp Combo.jpg"/>
          <p:cNvPicPr>
            <a:picLocks noChangeAspect="1"/>
          </p:cNvPicPr>
          <p:nvPr/>
        </p:nvPicPr>
        <p:blipFill>
          <a:blip r:embed="rId2"/>
          <a:srcRect/>
          <a:stretch>
            <a:fillRect/>
          </a:stretch>
        </p:blipFill>
        <p:spPr bwMode="auto">
          <a:xfrm>
            <a:off x="6934200" y="7010400"/>
            <a:ext cx="2895600" cy="592138"/>
          </a:xfrm>
          <a:prstGeom prst="rect">
            <a:avLst/>
          </a:prstGeom>
          <a:noFill/>
          <a:ln w="9525">
            <a:noFill/>
            <a:miter lim="800000"/>
            <a:headEnd/>
            <a:tailEnd/>
          </a:ln>
        </p:spPr>
      </p:pic>
      <p:sp>
        <p:nvSpPr>
          <p:cNvPr id="5" name="Title 4"/>
          <p:cNvSpPr>
            <a:spLocks noGrp="1"/>
          </p:cNvSpPr>
          <p:nvPr>
            <p:ph type="ctrTitle"/>
          </p:nvPr>
        </p:nvSpPr>
        <p:spPr>
          <a:xfrm>
            <a:off x="381000" y="2057400"/>
            <a:ext cx="9401176" cy="690563"/>
          </a:xfrm>
        </p:spPr>
        <p:txBody>
          <a:bodyPr/>
          <a:lstStyle/>
          <a:p>
            <a:r>
              <a:rPr lang="en-US" b="0" dirty="0" smtClean="0">
                <a:cs typeface="Tahoma" pitchFamily="34" charset="0"/>
              </a:rPr>
              <a:t>5. Enhancing Board Satisfaction  </a:t>
            </a:r>
            <a:endParaRPr lang="en-US" dirty="0"/>
          </a:p>
        </p:txBody>
      </p:sp>
      <p:sp>
        <p:nvSpPr>
          <p:cNvPr id="6" name="Rectangle 5"/>
          <p:cNvSpPr/>
          <p:nvPr/>
        </p:nvSpPr>
        <p:spPr>
          <a:xfrm>
            <a:off x="457200" y="3124200"/>
            <a:ext cx="9067800" cy="1107996"/>
          </a:xfrm>
          <a:prstGeom prst="rect">
            <a:avLst/>
          </a:prstGeom>
        </p:spPr>
        <p:txBody>
          <a:bodyPr wrap="square">
            <a:spAutoFit/>
          </a:bodyPr>
          <a:lstStyle/>
          <a:p>
            <a:pPr lvl="0"/>
            <a:endParaRPr lang="en-US" dirty="0" smtClean="0"/>
          </a:p>
          <a:p>
            <a:pPr>
              <a:buFont typeface="Wingdings" pitchFamily="2" charset="2"/>
              <a:buChar char="Ø"/>
            </a:pPr>
            <a:endParaRPr lang="en-US" sz="2400" dirty="0" smtClean="0">
              <a:latin typeface="Calibri" pitchFamily="34" charset="0"/>
            </a:endParaRPr>
          </a:p>
          <a:p>
            <a:pPr lvl="0" eaLnBrk="0" hangingPunct="0">
              <a:buFont typeface="Wingdings" pitchFamily="2" charset="2"/>
              <a:buChar char="Ø"/>
            </a:pPr>
            <a:endParaRPr lang="en-US" sz="2400" dirty="0" smtClean="0">
              <a:latin typeface="Calibri" pitchFamily="34" charset="0"/>
              <a:ea typeface="Calibri" pitchFamily="34" charset="0"/>
              <a:cs typeface="Times New Roman" pitchFamily="18" charset="0"/>
            </a:endParaRPr>
          </a:p>
        </p:txBody>
      </p:sp>
      <p:sp>
        <p:nvSpPr>
          <p:cNvPr id="195585" name="Rectangle 1"/>
          <p:cNvSpPr>
            <a:spLocks noChangeArrowheads="1"/>
          </p:cNvSpPr>
          <p:nvPr/>
        </p:nvSpPr>
        <p:spPr bwMode="auto">
          <a:xfrm>
            <a:off x="533400" y="2743200"/>
            <a:ext cx="8458200"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8925" indent="-288925">
              <a:buFont typeface="Wingdings" pitchFamily="2" charset="2"/>
              <a:buChar char="Ø"/>
            </a:pPr>
            <a:r>
              <a:rPr lang="en-US" sz="2400" dirty="0" smtClean="0"/>
              <a:t>The Study showed the </a:t>
            </a:r>
            <a:r>
              <a:rPr lang="en-US" sz="2400" u="sng" dirty="0" smtClean="0"/>
              <a:t>strongest positive </a:t>
            </a:r>
            <a:r>
              <a:rPr lang="en-US" sz="2400" dirty="0" smtClean="0"/>
              <a:t>relationship between Board Tasks, Activities and Performance with:</a:t>
            </a:r>
          </a:p>
          <a:p>
            <a:pPr marL="288925" indent="-288925">
              <a:buFont typeface="Wingdings" pitchFamily="2" charset="2"/>
              <a:buChar char="Ø"/>
            </a:pPr>
            <a:endParaRPr lang="en-US" sz="2400" dirty="0" smtClean="0"/>
          </a:p>
          <a:p>
            <a:pPr marL="457200" lvl="0" indent="-457200"/>
            <a:r>
              <a:rPr lang="en-US" sz="2400" dirty="0" smtClean="0"/>
              <a:t>2.	</a:t>
            </a:r>
            <a:r>
              <a:rPr lang="en-US" sz="2400" u="sng" dirty="0" smtClean="0"/>
              <a:t>Managing CEO Accountability- </a:t>
            </a:r>
          </a:p>
          <a:p>
            <a:pPr marL="457200" lvl="0" indent="-457200"/>
            <a:r>
              <a:rPr lang="en-US" sz="2400" dirty="0" smtClean="0"/>
              <a:t>	</a:t>
            </a:r>
          </a:p>
          <a:p>
            <a:pPr marL="457200" indent="-457200"/>
            <a:r>
              <a:rPr lang="en-US" sz="2400" dirty="0" smtClean="0"/>
              <a:t>	Evaluating CEO success, reviewing goals set by board and performance and evaluating CEO compensation.</a:t>
            </a:r>
          </a:p>
          <a:p>
            <a:pPr marL="457200" lvl="0" indent="-457200"/>
            <a:endParaRPr lang="en-US" sz="2400" dirty="0" smtClean="0"/>
          </a:p>
          <a:p>
            <a:pPr lvl="0"/>
            <a:endParaRPr lang="en-US" sz="2400" dirty="0" smtClean="0"/>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endParaRPr lang="en-US" sz="2400" dirty="0" smtClean="0">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endParaRPr lang="en-US" sz="2400" dirty="0" smtClean="0">
              <a:latin typeface="Calibri" pitchFamily="34" charset="0"/>
            </a:endParaRPr>
          </a:p>
          <a:p>
            <a:pPr marL="457200" indent="-457200"/>
            <a:r>
              <a:rPr lang="en-US" sz="2400" dirty="0" smtClean="0">
                <a:latin typeface="Calibri" pitchFamily="34" charset="0"/>
              </a:rPr>
              <a:t>	</a:t>
            </a:r>
          </a:p>
          <a:p>
            <a:pPr marL="457200" indent="-457200"/>
            <a:endParaRPr lang="en-US" sz="2400" dirty="0" smtClean="0">
              <a:latin typeface="Calibri" pitchFamily="34" charset="0"/>
            </a:endParaRPr>
          </a:p>
          <a:p>
            <a:pPr marL="457200" indent="-457200"/>
            <a:endParaRPr lang="en-US" sz="2400" dirty="0" smtClean="0">
              <a:latin typeface="Calibri" pitchFamily="34" charset="0"/>
            </a:endParaRPr>
          </a:p>
          <a:p>
            <a:pPr marL="457200" lvl="0" indent="-457200"/>
            <a:endParaRPr lang="en-US" sz="2400" dirty="0" smtClean="0">
              <a:latin typeface="Calibri" pitchFamily="34" charset="0"/>
            </a:endParaRPr>
          </a:p>
          <a:p>
            <a:pPr marL="457200" indent="-457200"/>
            <a:endParaRPr lang="en-US" sz="2400" dirty="0" smtClean="0">
              <a:latin typeface="Calibri" pitchFamily="34" charset="0"/>
            </a:endParaRPr>
          </a:p>
          <a:p>
            <a:pPr marL="457200" lvl="0" indent="-457200"/>
            <a:endParaRPr lang="en-US" sz="2400" dirty="0" smtClean="0">
              <a:latin typeface="Calibri" pitchFamily="34" charset="0"/>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Footer Placeholder 4"/>
          <p:cNvSpPr>
            <a:spLocks noGrp="1"/>
          </p:cNvSpPr>
          <p:nvPr>
            <p:ph type="ftr" sz="quarter" idx="4294967295"/>
          </p:nvPr>
        </p:nvSpPr>
        <p:spPr bwMode="auto">
          <a:xfrm>
            <a:off x="0" y="7081838"/>
            <a:ext cx="3184525" cy="517525"/>
          </a:xfrm>
          <a:prstGeom prst="rect">
            <a:avLst/>
          </a:prstGeom>
          <a:noFill/>
          <a:ln>
            <a:miter lim="800000"/>
            <a:headEnd/>
            <a:tailEnd/>
          </a:ln>
        </p:spPr>
        <p:txBody>
          <a:bodyPr lIns="101882" tIns="50941" rIns="101882" bIns="50941"/>
          <a:lstStyle/>
          <a:p>
            <a:r>
              <a:rPr lang="en-US" dirty="0"/>
              <a:t>				</a:t>
            </a:r>
            <a:r>
              <a:rPr lang="en-US" dirty="0">
                <a:solidFill>
                  <a:srgbClr val="0070C0"/>
                </a:solidFill>
              </a:rPr>
              <a:t>.</a:t>
            </a:r>
          </a:p>
        </p:txBody>
      </p:sp>
      <p:pic>
        <p:nvPicPr>
          <p:cNvPr id="139268" name="Picture 37" descr="MCUL CUcorp Combo.jpg"/>
          <p:cNvPicPr>
            <a:picLocks noChangeAspect="1"/>
          </p:cNvPicPr>
          <p:nvPr/>
        </p:nvPicPr>
        <p:blipFill>
          <a:blip r:embed="rId2"/>
          <a:srcRect/>
          <a:stretch>
            <a:fillRect/>
          </a:stretch>
        </p:blipFill>
        <p:spPr bwMode="auto">
          <a:xfrm>
            <a:off x="6934200" y="7010400"/>
            <a:ext cx="2895600" cy="592138"/>
          </a:xfrm>
          <a:prstGeom prst="rect">
            <a:avLst/>
          </a:prstGeom>
          <a:noFill/>
          <a:ln w="9525">
            <a:noFill/>
            <a:miter lim="800000"/>
            <a:headEnd/>
            <a:tailEnd/>
          </a:ln>
        </p:spPr>
      </p:pic>
      <p:sp>
        <p:nvSpPr>
          <p:cNvPr id="5" name="Title 4"/>
          <p:cNvSpPr>
            <a:spLocks noGrp="1"/>
          </p:cNvSpPr>
          <p:nvPr>
            <p:ph type="ctrTitle"/>
          </p:nvPr>
        </p:nvSpPr>
        <p:spPr>
          <a:xfrm>
            <a:off x="381000" y="2057400"/>
            <a:ext cx="9401176" cy="690563"/>
          </a:xfrm>
        </p:spPr>
        <p:txBody>
          <a:bodyPr/>
          <a:lstStyle/>
          <a:p>
            <a:r>
              <a:rPr lang="en-US" b="0" dirty="0" smtClean="0">
                <a:cs typeface="Tahoma" pitchFamily="34" charset="0"/>
              </a:rPr>
              <a:t>5. Enhancing Board Satisfaction  </a:t>
            </a:r>
            <a:endParaRPr lang="en-US" dirty="0"/>
          </a:p>
        </p:txBody>
      </p:sp>
      <p:sp>
        <p:nvSpPr>
          <p:cNvPr id="6" name="Rectangle 5"/>
          <p:cNvSpPr/>
          <p:nvPr/>
        </p:nvSpPr>
        <p:spPr>
          <a:xfrm>
            <a:off x="457200" y="3124200"/>
            <a:ext cx="9067800" cy="1107996"/>
          </a:xfrm>
          <a:prstGeom prst="rect">
            <a:avLst/>
          </a:prstGeom>
        </p:spPr>
        <p:txBody>
          <a:bodyPr wrap="square">
            <a:spAutoFit/>
          </a:bodyPr>
          <a:lstStyle/>
          <a:p>
            <a:pPr lvl="0"/>
            <a:endParaRPr lang="en-US" dirty="0" smtClean="0"/>
          </a:p>
          <a:p>
            <a:pPr>
              <a:buFont typeface="Wingdings" pitchFamily="2" charset="2"/>
              <a:buChar char="Ø"/>
            </a:pPr>
            <a:endParaRPr lang="en-US" sz="2400" dirty="0" smtClean="0">
              <a:latin typeface="Calibri" pitchFamily="34" charset="0"/>
            </a:endParaRPr>
          </a:p>
          <a:p>
            <a:pPr lvl="0" eaLnBrk="0" hangingPunct="0">
              <a:buFont typeface="Wingdings" pitchFamily="2" charset="2"/>
              <a:buChar char="Ø"/>
            </a:pPr>
            <a:endParaRPr lang="en-US" sz="2400" dirty="0" smtClean="0">
              <a:latin typeface="Calibri" pitchFamily="34" charset="0"/>
              <a:ea typeface="Calibri" pitchFamily="34" charset="0"/>
              <a:cs typeface="Times New Roman" pitchFamily="18" charset="0"/>
            </a:endParaRPr>
          </a:p>
        </p:txBody>
      </p:sp>
      <p:sp>
        <p:nvSpPr>
          <p:cNvPr id="195585" name="Rectangle 1"/>
          <p:cNvSpPr>
            <a:spLocks noChangeArrowheads="1"/>
          </p:cNvSpPr>
          <p:nvPr/>
        </p:nvSpPr>
        <p:spPr bwMode="auto">
          <a:xfrm>
            <a:off x="533400" y="2743200"/>
            <a:ext cx="8458200" cy="71096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8925" indent="-288925">
              <a:buFont typeface="Wingdings" pitchFamily="2" charset="2"/>
              <a:buChar char="Ø"/>
            </a:pPr>
            <a:r>
              <a:rPr lang="en-US" sz="2400" dirty="0" smtClean="0"/>
              <a:t>The Study showed a </a:t>
            </a:r>
            <a:r>
              <a:rPr lang="en-US" sz="2400" u="sng" dirty="0" smtClean="0"/>
              <a:t>positive relationship </a:t>
            </a:r>
            <a:r>
              <a:rPr lang="en-US" sz="2400" dirty="0" smtClean="0"/>
              <a:t>between Board Tasks, Activities and Credit Union Performance with:</a:t>
            </a:r>
          </a:p>
          <a:p>
            <a:pPr marL="457200" indent="-457200">
              <a:buFont typeface="Wingdings" pitchFamily="2" charset="2"/>
              <a:buChar char="Ø"/>
            </a:pPr>
            <a:endParaRPr lang="en-US" sz="2400" dirty="0" smtClean="0"/>
          </a:p>
          <a:p>
            <a:pPr marL="457200" lvl="0" indent="-457200">
              <a:buAutoNum type="arabicPeriod" startAt="3"/>
            </a:pPr>
            <a:r>
              <a:rPr lang="en-US" sz="2400" dirty="0" smtClean="0"/>
              <a:t>Making and evaluating policies</a:t>
            </a:r>
          </a:p>
          <a:p>
            <a:pPr marL="457200" lvl="0" indent="-457200">
              <a:buAutoNum type="arabicPeriod" startAt="3"/>
            </a:pPr>
            <a:endParaRPr lang="en-US" sz="2400" dirty="0" smtClean="0"/>
          </a:p>
          <a:p>
            <a:pPr marL="457200" lvl="0" indent="-457200">
              <a:buAutoNum type="arabicPeriod" startAt="4"/>
            </a:pPr>
            <a:r>
              <a:rPr lang="en-US" sz="2400" dirty="0" smtClean="0"/>
              <a:t>Member Service</a:t>
            </a:r>
          </a:p>
          <a:p>
            <a:pPr marL="457200" lvl="0" indent="-457200">
              <a:buAutoNum type="arabicPeriod" startAt="4"/>
            </a:pPr>
            <a:endParaRPr lang="en-US" sz="2400" dirty="0" smtClean="0"/>
          </a:p>
          <a:p>
            <a:pPr marL="457200" lvl="0" indent="-457200"/>
            <a:r>
              <a:rPr lang="en-US" sz="2400" dirty="0" smtClean="0"/>
              <a:t>5. 	Community representation</a:t>
            </a:r>
          </a:p>
          <a:p>
            <a:pPr marL="457200" indent="-457200"/>
            <a:endParaRPr lang="en-US" sz="2400" dirty="0" smtClean="0"/>
          </a:p>
          <a:p>
            <a:pPr marL="457200" lvl="0" indent="-457200"/>
            <a:endParaRPr lang="en-US" sz="2400" dirty="0" smtClean="0"/>
          </a:p>
          <a:p>
            <a:pPr lvl="0"/>
            <a:endParaRPr lang="en-US" sz="2400" dirty="0" smtClean="0"/>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endParaRPr lang="en-US" sz="2400" dirty="0" smtClean="0">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endParaRPr lang="en-US" sz="2400" dirty="0" smtClean="0">
              <a:latin typeface="Calibri" pitchFamily="34" charset="0"/>
            </a:endParaRPr>
          </a:p>
          <a:p>
            <a:pPr marL="457200" indent="-457200"/>
            <a:r>
              <a:rPr lang="en-US" sz="2400" dirty="0" smtClean="0">
                <a:latin typeface="Calibri" pitchFamily="34" charset="0"/>
              </a:rPr>
              <a:t>	</a:t>
            </a:r>
          </a:p>
          <a:p>
            <a:pPr marL="457200" indent="-457200"/>
            <a:endParaRPr lang="en-US" sz="2400" dirty="0" smtClean="0">
              <a:latin typeface="Calibri" pitchFamily="34" charset="0"/>
            </a:endParaRPr>
          </a:p>
          <a:p>
            <a:pPr marL="457200" indent="-457200"/>
            <a:endParaRPr lang="en-US" sz="2400" dirty="0" smtClean="0">
              <a:latin typeface="Calibri" pitchFamily="34" charset="0"/>
            </a:endParaRPr>
          </a:p>
          <a:p>
            <a:pPr marL="457200" lvl="0" indent="-457200"/>
            <a:endParaRPr lang="en-US" sz="2400" dirty="0" smtClean="0">
              <a:latin typeface="Calibri" pitchFamily="34" charset="0"/>
            </a:endParaRPr>
          </a:p>
          <a:p>
            <a:pPr marL="457200" indent="-457200"/>
            <a:endParaRPr lang="en-US" sz="2400" dirty="0" smtClean="0">
              <a:latin typeface="Calibri" pitchFamily="34" charset="0"/>
            </a:endParaRPr>
          </a:p>
          <a:p>
            <a:pPr marL="457200" lvl="0" indent="-457200"/>
            <a:endParaRPr lang="en-US" sz="2400" dirty="0" smtClean="0">
              <a:latin typeface="Calibri" pitchFamily="34" charset="0"/>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Footer Placeholder 4"/>
          <p:cNvSpPr>
            <a:spLocks noGrp="1"/>
          </p:cNvSpPr>
          <p:nvPr>
            <p:ph type="ftr" sz="quarter" idx="4294967295"/>
          </p:nvPr>
        </p:nvSpPr>
        <p:spPr bwMode="auto">
          <a:xfrm>
            <a:off x="0" y="7081838"/>
            <a:ext cx="3184525" cy="517525"/>
          </a:xfrm>
          <a:prstGeom prst="rect">
            <a:avLst/>
          </a:prstGeom>
          <a:noFill/>
          <a:ln>
            <a:miter lim="800000"/>
            <a:headEnd/>
            <a:tailEnd/>
          </a:ln>
        </p:spPr>
        <p:txBody>
          <a:bodyPr lIns="101882" tIns="50941" rIns="101882" bIns="50941"/>
          <a:lstStyle/>
          <a:p>
            <a:r>
              <a:rPr lang="en-US" dirty="0"/>
              <a:t>				</a:t>
            </a:r>
            <a:r>
              <a:rPr lang="en-US" dirty="0">
                <a:solidFill>
                  <a:srgbClr val="0070C0"/>
                </a:solidFill>
              </a:rPr>
              <a:t>.</a:t>
            </a:r>
          </a:p>
        </p:txBody>
      </p:sp>
      <p:pic>
        <p:nvPicPr>
          <p:cNvPr id="139268" name="Picture 37" descr="MCUL CUcorp Combo.jpg"/>
          <p:cNvPicPr>
            <a:picLocks noChangeAspect="1"/>
          </p:cNvPicPr>
          <p:nvPr/>
        </p:nvPicPr>
        <p:blipFill>
          <a:blip r:embed="rId2"/>
          <a:srcRect/>
          <a:stretch>
            <a:fillRect/>
          </a:stretch>
        </p:blipFill>
        <p:spPr bwMode="auto">
          <a:xfrm>
            <a:off x="6934200" y="7010400"/>
            <a:ext cx="2895600" cy="592138"/>
          </a:xfrm>
          <a:prstGeom prst="rect">
            <a:avLst/>
          </a:prstGeom>
          <a:noFill/>
          <a:ln w="9525">
            <a:noFill/>
            <a:miter lim="800000"/>
            <a:headEnd/>
            <a:tailEnd/>
          </a:ln>
        </p:spPr>
      </p:pic>
      <p:sp>
        <p:nvSpPr>
          <p:cNvPr id="5" name="Title 4"/>
          <p:cNvSpPr>
            <a:spLocks noGrp="1"/>
          </p:cNvSpPr>
          <p:nvPr>
            <p:ph type="ctrTitle"/>
          </p:nvPr>
        </p:nvSpPr>
        <p:spPr>
          <a:xfrm>
            <a:off x="381000" y="2057400"/>
            <a:ext cx="9401176" cy="690563"/>
          </a:xfrm>
        </p:spPr>
        <p:txBody>
          <a:bodyPr/>
          <a:lstStyle/>
          <a:p>
            <a:r>
              <a:rPr lang="en-US" b="0" dirty="0" smtClean="0">
                <a:cs typeface="Tahoma" pitchFamily="34" charset="0"/>
              </a:rPr>
              <a:t>5. Enhancing Board Satisfaction  </a:t>
            </a:r>
            <a:endParaRPr lang="en-US" dirty="0"/>
          </a:p>
        </p:txBody>
      </p:sp>
      <p:sp>
        <p:nvSpPr>
          <p:cNvPr id="6" name="Rectangle 5"/>
          <p:cNvSpPr/>
          <p:nvPr/>
        </p:nvSpPr>
        <p:spPr>
          <a:xfrm>
            <a:off x="457200" y="3124200"/>
            <a:ext cx="9067800" cy="1107996"/>
          </a:xfrm>
          <a:prstGeom prst="rect">
            <a:avLst/>
          </a:prstGeom>
        </p:spPr>
        <p:txBody>
          <a:bodyPr wrap="square">
            <a:spAutoFit/>
          </a:bodyPr>
          <a:lstStyle/>
          <a:p>
            <a:pPr lvl="0"/>
            <a:endParaRPr lang="en-US" dirty="0" smtClean="0"/>
          </a:p>
          <a:p>
            <a:pPr>
              <a:buFont typeface="Wingdings" pitchFamily="2" charset="2"/>
              <a:buChar char="Ø"/>
            </a:pPr>
            <a:endParaRPr lang="en-US" sz="2400" dirty="0" smtClean="0">
              <a:latin typeface="Calibri" pitchFamily="34" charset="0"/>
            </a:endParaRPr>
          </a:p>
          <a:p>
            <a:pPr lvl="0" eaLnBrk="0" hangingPunct="0">
              <a:buFont typeface="Wingdings" pitchFamily="2" charset="2"/>
              <a:buChar char="Ø"/>
            </a:pPr>
            <a:endParaRPr lang="en-US" sz="2400" dirty="0" smtClean="0">
              <a:latin typeface="Calibri" pitchFamily="34" charset="0"/>
              <a:ea typeface="Calibri" pitchFamily="34" charset="0"/>
              <a:cs typeface="Times New Roman" pitchFamily="18" charset="0"/>
            </a:endParaRPr>
          </a:p>
        </p:txBody>
      </p:sp>
      <p:sp>
        <p:nvSpPr>
          <p:cNvPr id="195585" name="Rectangle 1"/>
          <p:cNvSpPr>
            <a:spLocks noChangeArrowheads="1"/>
          </p:cNvSpPr>
          <p:nvPr/>
        </p:nvSpPr>
        <p:spPr bwMode="auto">
          <a:xfrm>
            <a:off x="533400" y="2743200"/>
            <a:ext cx="84582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8925" indent="-288925">
              <a:buFont typeface="Wingdings" pitchFamily="2" charset="2"/>
              <a:buChar char="Ø"/>
            </a:pPr>
            <a:r>
              <a:rPr lang="en-US" sz="2400" dirty="0" smtClean="0"/>
              <a:t>The Study showed a </a:t>
            </a:r>
            <a:r>
              <a:rPr lang="en-US" sz="2400" u="sng" dirty="0" smtClean="0"/>
              <a:t>neutral relationship </a:t>
            </a:r>
            <a:r>
              <a:rPr lang="en-US" sz="2400" dirty="0" smtClean="0"/>
              <a:t>between Board Tasks, Activities and Credit Union Credit Union Performance with:</a:t>
            </a:r>
          </a:p>
          <a:p>
            <a:pPr marL="457200" indent="-457200">
              <a:buFont typeface="Wingdings" pitchFamily="2" charset="2"/>
              <a:buChar char="Ø"/>
            </a:pPr>
            <a:endParaRPr lang="en-US" sz="2400" dirty="0" smtClean="0"/>
          </a:p>
          <a:p>
            <a:pPr marL="457200" indent="-457200">
              <a:buAutoNum type="arabicPeriod"/>
            </a:pPr>
            <a:r>
              <a:rPr lang="en-US" sz="2400" dirty="0" smtClean="0"/>
              <a:t>Financial Governance</a:t>
            </a:r>
          </a:p>
          <a:p>
            <a:pPr marL="457200" indent="-457200"/>
            <a:endParaRPr lang="en-US" sz="2400" dirty="0" smtClean="0"/>
          </a:p>
          <a:p>
            <a:pPr marL="457200" lvl="0" indent="-457200"/>
            <a:endParaRPr lang="en-US" sz="2400" dirty="0" smtClean="0"/>
          </a:p>
          <a:p>
            <a:pPr lvl="0"/>
            <a:endParaRPr lang="en-US" sz="2400" dirty="0" smtClean="0"/>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endParaRPr lang="en-US" sz="2400" dirty="0" smtClean="0">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endParaRPr lang="en-US" sz="2400" dirty="0" smtClean="0">
              <a:latin typeface="Calibri" pitchFamily="34" charset="0"/>
            </a:endParaRPr>
          </a:p>
          <a:p>
            <a:pPr marL="457200" indent="-457200"/>
            <a:r>
              <a:rPr lang="en-US" sz="2400" dirty="0" smtClean="0">
                <a:latin typeface="Calibri" pitchFamily="34" charset="0"/>
              </a:rPr>
              <a:t>	</a:t>
            </a:r>
          </a:p>
          <a:p>
            <a:pPr marL="457200" indent="-457200"/>
            <a:endParaRPr lang="en-US" sz="2400" dirty="0" smtClean="0">
              <a:latin typeface="Calibri" pitchFamily="34" charset="0"/>
            </a:endParaRPr>
          </a:p>
          <a:p>
            <a:pPr marL="457200" indent="-457200"/>
            <a:endParaRPr lang="en-US" sz="2400" dirty="0" smtClean="0">
              <a:latin typeface="Calibri" pitchFamily="34" charset="0"/>
            </a:endParaRPr>
          </a:p>
          <a:p>
            <a:pPr marL="457200" lvl="0" indent="-457200"/>
            <a:endParaRPr lang="en-US" sz="2400" dirty="0" smtClean="0">
              <a:latin typeface="Calibri" pitchFamily="34" charset="0"/>
            </a:endParaRPr>
          </a:p>
          <a:p>
            <a:pPr marL="457200" indent="-457200"/>
            <a:endParaRPr lang="en-US" sz="2400" dirty="0" smtClean="0">
              <a:latin typeface="Calibri" pitchFamily="34" charset="0"/>
            </a:endParaRPr>
          </a:p>
          <a:p>
            <a:pPr marL="457200" lvl="0" indent="-457200"/>
            <a:endParaRPr lang="en-US" sz="2400" dirty="0" smtClean="0">
              <a:latin typeface="Calibri" pitchFamily="34" charset="0"/>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Footer Placeholder 4"/>
          <p:cNvSpPr>
            <a:spLocks noGrp="1"/>
          </p:cNvSpPr>
          <p:nvPr>
            <p:ph type="ftr" sz="quarter" idx="4294967295"/>
          </p:nvPr>
        </p:nvSpPr>
        <p:spPr bwMode="auto">
          <a:xfrm>
            <a:off x="0" y="7081838"/>
            <a:ext cx="3184525" cy="517525"/>
          </a:xfrm>
          <a:prstGeom prst="rect">
            <a:avLst/>
          </a:prstGeom>
          <a:noFill/>
          <a:ln>
            <a:miter lim="800000"/>
            <a:headEnd/>
            <a:tailEnd/>
          </a:ln>
        </p:spPr>
        <p:txBody>
          <a:bodyPr lIns="101882" tIns="50941" rIns="101882" bIns="50941"/>
          <a:lstStyle/>
          <a:p>
            <a:r>
              <a:rPr lang="en-US" dirty="0"/>
              <a:t>				</a:t>
            </a:r>
            <a:r>
              <a:rPr lang="en-US" dirty="0">
                <a:solidFill>
                  <a:srgbClr val="0070C0"/>
                </a:solidFill>
              </a:rPr>
              <a:t>.</a:t>
            </a:r>
          </a:p>
        </p:txBody>
      </p:sp>
      <p:pic>
        <p:nvPicPr>
          <p:cNvPr id="139268" name="Picture 37" descr="MCUL CUcorp Combo.jpg"/>
          <p:cNvPicPr>
            <a:picLocks noChangeAspect="1"/>
          </p:cNvPicPr>
          <p:nvPr/>
        </p:nvPicPr>
        <p:blipFill>
          <a:blip r:embed="rId2"/>
          <a:srcRect/>
          <a:stretch>
            <a:fillRect/>
          </a:stretch>
        </p:blipFill>
        <p:spPr bwMode="auto">
          <a:xfrm>
            <a:off x="6934200" y="7010400"/>
            <a:ext cx="2895600" cy="592138"/>
          </a:xfrm>
          <a:prstGeom prst="rect">
            <a:avLst/>
          </a:prstGeom>
          <a:noFill/>
          <a:ln w="9525">
            <a:noFill/>
            <a:miter lim="800000"/>
            <a:headEnd/>
            <a:tailEnd/>
          </a:ln>
        </p:spPr>
      </p:pic>
      <p:sp>
        <p:nvSpPr>
          <p:cNvPr id="5" name="Title 4"/>
          <p:cNvSpPr>
            <a:spLocks noGrp="1"/>
          </p:cNvSpPr>
          <p:nvPr>
            <p:ph type="ctrTitle"/>
          </p:nvPr>
        </p:nvSpPr>
        <p:spPr>
          <a:xfrm>
            <a:off x="381000" y="2057400"/>
            <a:ext cx="9401176" cy="690563"/>
          </a:xfrm>
        </p:spPr>
        <p:txBody>
          <a:bodyPr/>
          <a:lstStyle/>
          <a:p>
            <a:r>
              <a:rPr lang="en-US" b="0" dirty="0" smtClean="0">
                <a:cs typeface="Tahoma" pitchFamily="34" charset="0"/>
              </a:rPr>
              <a:t>5. Enhancing Board Satisfaction  </a:t>
            </a:r>
            <a:endParaRPr lang="en-US" dirty="0"/>
          </a:p>
        </p:txBody>
      </p:sp>
      <p:sp>
        <p:nvSpPr>
          <p:cNvPr id="6" name="Rectangle 5"/>
          <p:cNvSpPr/>
          <p:nvPr/>
        </p:nvSpPr>
        <p:spPr>
          <a:xfrm>
            <a:off x="457200" y="3124200"/>
            <a:ext cx="9067800" cy="1107996"/>
          </a:xfrm>
          <a:prstGeom prst="rect">
            <a:avLst/>
          </a:prstGeom>
        </p:spPr>
        <p:txBody>
          <a:bodyPr wrap="square">
            <a:spAutoFit/>
          </a:bodyPr>
          <a:lstStyle/>
          <a:p>
            <a:pPr lvl="0"/>
            <a:endParaRPr lang="en-US" dirty="0" smtClean="0"/>
          </a:p>
          <a:p>
            <a:pPr>
              <a:buFont typeface="Wingdings" pitchFamily="2" charset="2"/>
              <a:buChar char="Ø"/>
            </a:pPr>
            <a:endParaRPr lang="en-US" sz="2400" dirty="0" smtClean="0">
              <a:latin typeface="Calibri" pitchFamily="34" charset="0"/>
            </a:endParaRPr>
          </a:p>
          <a:p>
            <a:pPr lvl="0" eaLnBrk="0" hangingPunct="0">
              <a:buFont typeface="Wingdings" pitchFamily="2" charset="2"/>
              <a:buChar char="Ø"/>
            </a:pPr>
            <a:endParaRPr lang="en-US" sz="2400" dirty="0" smtClean="0">
              <a:latin typeface="Calibri" pitchFamily="34" charset="0"/>
              <a:ea typeface="Calibri" pitchFamily="34" charset="0"/>
              <a:cs typeface="Times New Roman" pitchFamily="18" charset="0"/>
            </a:endParaRPr>
          </a:p>
        </p:txBody>
      </p:sp>
      <p:sp>
        <p:nvSpPr>
          <p:cNvPr id="195585" name="Rectangle 1"/>
          <p:cNvSpPr>
            <a:spLocks noChangeArrowheads="1"/>
          </p:cNvSpPr>
          <p:nvPr/>
        </p:nvSpPr>
        <p:spPr bwMode="auto">
          <a:xfrm>
            <a:off x="533400" y="2743200"/>
            <a:ext cx="84582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8925" indent="-288925">
              <a:buFont typeface="Wingdings" pitchFamily="2" charset="2"/>
              <a:buChar char="Ø"/>
            </a:pPr>
            <a:r>
              <a:rPr lang="en-US" sz="2400" dirty="0" smtClean="0"/>
              <a:t>The Study showed a </a:t>
            </a:r>
            <a:r>
              <a:rPr lang="en-US" sz="2400" u="sng" dirty="0" smtClean="0"/>
              <a:t>negative relationship </a:t>
            </a:r>
            <a:r>
              <a:rPr lang="en-US" sz="2400" dirty="0" smtClean="0"/>
              <a:t>between Board Tasks, Activities and Credit Union Performance with:</a:t>
            </a:r>
          </a:p>
          <a:p>
            <a:pPr marL="457200" indent="-457200">
              <a:buFont typeface="Wingdings" pitchFamily="2" charset="2"/>
              <a:buChar char="Ø"/>
            </a:pPr>
            <a:endParaRPr lang="en-US" sz="2400" dirty="0" smtClean="0"/>
          </a:p>
          <a:p>
            <a:pPr marL="457200" indent="-457200">
              <a:buAutoNum type="arabicPeriod"/>
            </a:pPr>
            <a:r>
              <a:rPr lang="en-US" sz="2400" dirty="0" smtClean="0"/>
              <a:t>Micromanaging</a:t>
            </a:r>
          </a:p>
          <a:p>
            <a:pPr marL="457200" indent="-457200">
              <a:buAutoNum type="arabicPeriod"/>
            </a:pPr>
            <a:endParaRPr lang="en-US" sz="2400" dirty="0" smtClean="0"/>
          </a:p>
          <a:p>
            <a:pPr marL="457200" indent="-457200"/>
            <a:endParaRPr lang="en-US" sz="2400" dirty="0" smtClean="0"/>
          </a:p>
          <a:p>
            <a:pPr marL="457200" lvl="0" indent="-457200"/>
            <a:endParaRPr lang="en-US" sz="2400" dirty="0" smtClean="0"/>
          </a:p>
          <a:p>
            <a:pPr lvl="0"/>
            <a:endParaRPr lang="en-US" sz="2400" dirty="0" smtClean="0"/>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endParaRPr lang="en-US" sz="2400" dirty="0" smtClean="0">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endParaRPr lang="en-US" sz="2400" dirty="0" smtClean="0">
              <a:latin typeface="Calibri" pitchFamily="34" charset="0"/>
            </a:endParaRPr>
          </a:p>
          <a:p>
            <a:pPr marL="457200" indent="-457200"/>
            <a:r>
              <a:rPr lang="en-US" sz="2400" dirty="0" smtClean="0">
                <a:latin typeface="Calibri" pitchFamily="34" charset="0"/>
              </a:rPr>
              <a:t>	</a:t>
            </a:r>
          </a:p>
          <a:p>
            <a:pPr marL="457200" indent="-457200"/>
            <a:endParaRPr lang="en-US" sz="2400" dirty="0" smtClean="0">
              <a:latin typeface="Calibri" pitchFamily="34" charset="0"/>
            </a:endParaRPr>
          </a:p>
          <a:p>
            <a:pPr marL="457200" indent="-457200"/>
            <a:endParaRPr lang="en-US" sz="2400" dirty="0" smtClean="0">
              <a:latin typeface="Calibri" pitchFamily="34" charset="0"/>
            </a:endParaRPr>
          </a:p>
          <a:p>
            <a:pPr marL="457200" lvl="0" indent="-457200"/>
            <a:endParaRPr lang="en-US" sz="2400" dirty="0" smtClean="0">
              <a:latin typeface="Calibri" pitchFamily="34" charset="0"/>
            </a:endParaRPr>
          </a:p>
          <a:p>
            <a:pPr marL="457200" indent="-457200"/>
            <a:endParaRPr lang="en-US" sz="2400" dirty="0" smtClean="0">
              <a:latin typeface="Calibri" pitchFamily="34" charset="0"/>
            </a:endParaRPr>
          </a:p>
          <a:p>
            <a:pPr marL="457200" lvl="0" indent="-457200"/>
            <a:endParaRPr lang="en-US" sz="2400" dirty="0" smtClean="0">
              <a:latin typeface="Calibri" pitchFamily="34" charset="0"/>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Footer Placeholder 4"/>
          <p:cNvSpPr>
            <a:spLocks noGrp="1"/>
          </p:cNvSpPr>
          <p:nvPr>
            <p:ph type="ftr" sz="quarter" idx="4294967295"/>
          </p:nvPr>
        </p:nvSpPr>
        <p:spPr bwMode="auto">
          <a:xfrm>
            <a:off x="0" y="7081838"/>
            <a:ext cx="3184525" cy="517525"/>
          </a:xfrm>
          <a:prstGeom prst="rect">
            <a:avLst/>
          </a:prstGeom>
          <a:noFill/>
          <a:ln>
            <a:miter lim="800000"/>
            <a:headEnd/>
            <a:tailEnd/>
          </a:ln>
        </p:spPr>
        <p:txBody>
          <a:bodyPr lIns="101882" tIns="50941" rIns="101882" bIns="50941"/>
          <a:lstStyle/>
          <a:p>
            <a:r>
              <a:rPr lang="en-US" dirty="0"/>
              <a:t>				</a:t>
            </a:r>
            <a:r>
              <a:rPr lang="en-US" dirty="0">
                <a:solidFill>
                  <a:srgbClr val="0070C0"/>
                </a:solidFill>
              </a:rPr>
              <a:t>.</a:t>
            </a:r>
          </a:p>
        </p:txBody>
      </p:sp>
      <p:pic>
        <p:nvPicPr>
          <p:cNvPr id="139268" name="Picture 37" descr="MCUL CUcorp Combo.jpg"/>
          <p:cNvPicPr>
            <a:picLocks noChangeAspect="1"/>
          </p:cNvPicPr>
          <p:nvPr/>
        </p:nvPicPr>
        <p:blipFill>
          <a:blip r:embed="rId2"/>
          <a:srcRect/>
          <a:stretch>
            <a:fillRect/>
          </a:stretch>
        </p:blipFill>
        <p:spPr bwMode="auto">
          <a:xfrm>
            <a:off x="6934200" y="7010400"/>
            <a:ext cx="2895600" cy="592138"/>
          </a:xfrm>
          <a:prstGeom prst="rect">
            <a:avLst/>
          </a:prstGeom>
          <a:noFill/>
          <a:ln w="9525">
            <a:noFill/>
            <a:miter lim="800000"/>
            <a:headEnd/>
            <a:tailEnd/>
          </a:ln>
        </p:spPr>
      </p:pic>
      <p:sp>
        <p:nvSpPr>
          <p:cNvPr id="5" name="Title 4"/>
          <p:cNvSpPr>
            <a:spLocks noGrp="1"/>
          </p:cNvSpPr>
          <p:nvPr>
            <p:ph type="ctrTitle"/>
          </p:nvPr>
        </p:nvSpPr>
        <p:spPr>
          <a:xfrm>
            <a:off x="381000" y="2057400"/>
            <a:ext cx="9401176" cy="690563"/>
          </a:xfrm>
        </p:spPr>
        <p:txBody>
          <a:bodyPr/>
          <a:lstStyle/>
          <a:p>
            <a:r>
              <a:rPr lang="en-US" b="0" dirty="0" smtClean="0">
                <a:cs typeface="Tahoma" pitchFamily="34" charset="0"/>
              </a:rPr>
              <a:t>5. Enhancing Board Satisfaction  </a:t>
            </a:r>
            <a:endParaRPr lang="en-US" dirty="0"/>
          </a:p>
        </p:txBody>
      </p:sp>
      <p:sp>
        <p:nvSpPr>
          <p:cNvPr id="6" name="Rectangle 5"/>
          <p:cNvSpPr/>
          <p:nvPr/>
        </p:nvSpPr>
        <p:spPr>
          <a:xfrm>
            <a:off x="457200" y="3124200"/>
            <a:ext cx="9067800" cy="1107996"/>
          </a:xfrm>
          <a:prstGeom prst="rect">
            <a:avLst/>
          </a:prstGeom>
        </p:spPr>
        <p:txBody>
          <a:bodyPr wrap="square">
            <a:spAutoFit/>
          </a:bodyPr>
          <a:lstStyle/>
          <a:p>
            <a:pPr lvl="0"/>
            <a:endParaRPr lang="en-US" dirty="0" smtClean="0"/>
          </a:p>
          <a:p>
            <a:pPr>
              <a:buFont typeface="Wingdings" pitchFamily="2" charset="2"/>
              <a:buChar char="Ø"/>
            </a:pPr>
            <a:endParaRPr lang="en-US" sz="2400" dirty="0" smtClean="0">
              <a:latin typeface="Calibri" pitchFamily="34" charset="0"/>
            </a:endParaRPr>
          </a:p>
          <a:p>
            <a:pPr lvl="0" eaLnBrk="0" hangingPunct="0">
              <a:buFont typeface="Wingdings" pitchFamily="2" charset="2"/>
              <a:buChar char="Ø"/>
            </a:pPr>
            <a:endParaRPr lang="en-US" sz="2400" dirty="0" smtClean="0">
              <a:latin typeface="Calibri" pitchFamily="34" charset="0"/>
              <a:ea typeface="Calibri" pitchFamily="34" charset="0"/>
              <a:cs typeface="Times New Roman" pitchFamily="18" charset="0"/>
            </a:endParaRPr>
          </a:p>
        </p:txBody>
      </p:sp>
      <p:sp>
        <p:nvSpPr>
          <p:cNvPr id="195585" name="Rectangle 1"/>
          <p:cNvSpPr>
            <a:spLocks noChangeArrowheads="1"/>
          </p:cNvSpPr>
          <p:nvPr/>
        </p:nvSpPr>
        <p:spPr bwMode="auto">
          <a:xfrm>
            <a:off x="533400" y="2590800"/>
            <a:ext cx="8458200" cy="74789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endParaRPr lang="en-US" sz="2400" dirty="0" smtClean="0">
              <a:latin typeface="Calibri" pitchFamily="34" charset="0"/>
              <a:cs typeface="Times New Roman" pitchFamily="18" charset="0"/>
            </a:endParaRPr>
          </a:p>
          <a:p>
            <a:pPr marL="228600" indent="-228600">
              <a:buFont typeface="Wingdings" pitchFamily="2" charset="2"/>
              <a:buChar char="Ø"/>
            </a:pPr>
            <a:r>
              <a:rPr lang="en-US" sz="2400" dirty="0" smtClean="0"/>
              <a:t>The researchers compared Board Work Style behavior Survey results with Credit Union Performance.</a:t>
            </a:r>
          </a:p>
          <a:p>
            <a:pPr marL="228600" indent="-228600">
              <a:buFont typeface="Wingdings" pitchFamily="2" charset="2"/>
              <a:buChar char="Ø"/>
            </a:pPr>
            <a:endParaRPr lang="en-US" sz="2400" dirty="0" smtClean="0"/>
          </a:p>
          <a:p>
            <a:pPr marL="228600" indent="-228600">
              <a:buFont typeface="Wingdings" pitchFamily="2" charset="2"/>
              <a:buChar char="Ø"/>
            </a:pPr>
            <a:r>
              <a:rPr lang="en-US" sz="2400" dirty="0" smtClean="0"/>
              <a:t>The researchers uncovered six general work styles that are positively related to high credit union performance.  Three Work Styles had strong positive relationships with success.</a:t>
            </a:r>
          </a:p>
          <a:p>
            <a:pPr marL="228600" indent="-228600">
              <a:buFont typeface="Wingdings" pitchFamily="2" charset="2"/>
              <a:buChar char="Ø"/>
            </a:pPr>
            <a:endParaRPr lang="en-US" sz="2400" dirty="0" smtClean="0"/>
          </a:p>
          <a:p>
            <a:pPr eaLnBrk="0" hangingPunct="0"/>
            <a:endParaRPr lang="en-US" sz="2400" dirty="0" smtClean="0"/>
          </a:p>
          <a:p>
            <a:pPr eaLnBrk="0" hangingPunct="0">
              <a:buFont typeface="Wingdings" pitchFamily="2" charset="2"/>
              <a:buChar char="Ø"/>
            </a:pPr>
            <a:endParaRPr lang="en-US" sz="2400" dirty="0" smtClean="0"/>
          </a:p>
          <a:p>
            <a:pPr eaLnBrk="0" hangingPunct="0">
              <a:buFont typeface="Wingdings" pitchFamily="2" charset="2"/>
              <a:buChar char="Ø"/>
            </a:pPr>
            <a:endParaRPr lang="en-US" sz="2400" dirty="0" smtClean="0"/>
          </a:p>
          <a:p>
            <a:pPr lvl="0" eaLnBrk="0" hangingPunct="0">
              <a:buFont typeface="Wingdings" pitchFamily="2" charset="2"/>
              <a:buChar char="Ø"/>
            </a:pPr>
            <a:endParaRPr lang="en-US" sz="2400" dirty="0" smtClean="0">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endParaRPr lang="en-US" sz="2400" dirty="0" smtClean="0">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endParaRPr lang="en-US" sz="2400" dirty="0" smtClean="0">
              <a:latin typeface="Calibri" pitchFamily="34" charset="0"/>
            </a:endParaRPr>
          </a:p>
          <a:p>
            <a:pPr marL="457200" indent="-457200"/>
            <a:r>
              <a:rPr lang="en-US" sz="2400" dirty="0" smtClean="0">
                <a:latin typeface="Calibri" pitchFamily="34" charset="0"/>
              </a:rPr>
              <a:t>	</a:t>
            </a:r>
          </a:p>
          <a:p>
            <a:pPr marL="457200" indent="-457200"/>
            <a:endParaRPr lang="en-US" sz="2400" dirty="0" smtClean="0">
              <a:latin typeface="Calibri" pitchFamily="34" charset="0"/>
            </a:endParaRPr>
          </a:p>
          <a:p>
            <a:pPr marL="457200" indent="-457200"/>
            <a:endParaRPr lang="en-US" sz="2400" dirty="0" smtClean="0">
              <a:latin typeface="Calibri" pitchFamily="34" charset="0"/>
            </a:endParaRPr>
          </a:p>
          <a:p>
            <a:pPr marL="457200" lvl="0" indent="-457200"/>
            <a:endParaRPr lang="en-US" sz="2400" dirty="0" smtClean="0">
              <a:latin typeface="Calibri" pitchFamily="34" charset="0"/>
            </a:endParaRPr>
          </a:p>
          <a:p>
            <a:pPr marL="457200" indent="-457200"/>
            <a:endParaRPr lang="en-US" sz="2400" dirty="0" smtClean="0">
              <a:latin typeface="Calibri" pitchFamily="34" charset="0"/>
            </a:endParaRPr>
          </a:p>
          <a:p>
            <a:pPr marL="457200" lvl="0" indent="-457200"/>
            <a:endParaRPr lang="en-US" sz="2400" dirty="0" smtClean="0">
              <a:latin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6"/>
          <p:cNvSpPr>
            <a:spLocks noGrp="1"/>
          </p:cNvSpPr>
          <p:nvPr>
            <p:ph type="ctrTitle"/>
          </p:nvPr>
        </p:nvSpPr>
        <p:spPr>
          <a:xfrm>
            <a:off x="6705600" y="3810000"/>
            <a:ext cx="3352800" cy="690563"/>
          </a:xfrm>
        </p:spPr>
        <p:txBody>
          <a:bodyPr/>
          <a:lstStyle/>
          <a:p>
            <a:r>
              <a:rPr lang="en-US" dirty="0" smtClean="0"/>
              <a:t>Michigan CU</a:t>
            </a:r>
            <a:br>
              <a:rPr lang="en-US" dirty="0" smtClean="0"/>
            </a:br>
            <a:r>
              <a:rPr lang="en-US" dirty="0" smtClean="0"/>
              <a:t>Delinquency</a:t>
            </a:r>
          </a:p>
        </p:txBody>
      </p:sp>
      <p:pic>
        <p:nvPicPr>
          <p:cNvPr id="30723" name="Picture 2"/>
          <p:cNvPicPr>
            <a:picLocks noChangeAspect="1" noChangeArrowheads="1"/>
          </p:cNvPicPr>
          <p:nvPr/>
        </p:nvPicPr>
        <p:blipFill>
          <a:blip r:embed="rId3"/>
          <a:srcRect/>
          <a:stretch>
            <a:fillRect/>
          </a:stretch>
        </p:blipFill>
        <p:spPr bwMode="auto">
          <a:xfrm>
            <a:off x="0" y="1787525"/>
            <a:ext cx="6705600" cy="5478463"/>
          </a:xfrm>
          <a:prstGeom prst="rect">
            <a:avLst/>
          </a:prstGeom>
          <a:noFill/>
          <a:ln w="9525">
            <a:noFill/>
            <a:miter lim="800000"/>
            <a:headEnd/>
            <a:tailEnd/>
          </a:ln>
        </p:spPr>
      </p:pic>
      <p:pic>
        <p:nvPicPr>
          <p:cNvPr id="30724" name="Picture 37" descr="MCUL CUcorp Combo.jpg"/>
          <p:cNvPicPr>
            <a:picLocks noChangeAspect="1"/>
          </p:cNvPicPr>
          <p:nvPr/>
        </p:nvPicPr>
        <p:blipFill>
          <a:blip r:embed="rId4"/>
          <a:srcRect/>
          <a:stretch>
            <a:fillRect/>
          </a:stretch>
        </p:blipFill>
        <p:spPr bwMode="auto">
          <a:xfrm>
            <a:off x="6934200" y="7010400"/>
            <a:ext cx="2895600" cy="592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Footer Placeholder 4"/>
          <p:cNvSpPr>
            <a:spLocks noGrp="1"/>
          </p:cNvSpPr>
          <p:nvPr>
            <p:ph type="ftr" sz="quarter" idx="4294967295"/>
          </p:nvPr>
        </p:nvSpPr>
        <p:spPr bwMode="auto">
          <a:xfrm>
            <a:off x="0" y="7081838"/>
            <a:ext cx="3184525" cy="517525"/>
          </a:xfrm>
          <a:prstGeom prst="rect">
            <a:avLst/>
          </a:prstGeom>
          <a:noFill/>
          <a:ln>
            <a:miter lim="800000"/>
            <a:headEnd/>
            <a:tailEnd/>
          </a:ln>
        </p:spPr>
        <p:txBody>
          <a:bodyPr lIns="101882" tIns="50941" rIns="101882" bIns="50941"/>
          <a:lstStyle/>
          <a:p>
            <a:r>
              <a:rPr lang="en-US" dirty="0"/>
              <a:t>				</a:t>
            </a:r>
            <a:r>
              <a:rPr lang="en-US" dirty="0">
                <a:solidFill>
                  <a:srgbClr val="0070C0"/>
                </a:solidFill>
              </a:rPr>
              <a:t>.</a:t>
            </a:r>
          </a:p>
        </p:txBody>
      </p:sp>
      <p:pic>
        <p:nvPicPr>
          <p:cNvPr id="139268" name="Picture 37" descr="MCUL CUcorp Combo.jpg"/>
          <p:cNvPicPr>
            <a:picLocks noChangeAspect="1"/>
          </p:cNvPicPr>
          <p:nvPr/>
        </p:nvPicPr>
        <p:blipFill>
          <a:blip r:embed="rId2"/>
          <a:srcRect/>
          <a:stretch>
            <a:fillRect/>
          </a:stretch>
        </p:blipFill>
        <p:spPr bwMode="auto">
          <a:xfrm>
            <a:off x="6934200" y="7010400"/>
            <a:ext cx="2895600" cy="592138"/>
          </a:xfrm>
          <a:prstGeom prst="rect">
            <a:avLst/>
          </a:prstGeom>
          <a:noFill/>
          <a:ln w="9525">
            <a:noFill/>
            <a:miter lim="800000"/>
            <a:headEnd/>
            <a:tailEnd/>
          </a:ln>
        </p:spPr>
      </p:pic>
      <p:sp>
        <p:nvSpPr>
          <p:cNvPr id="5" name="Title 4"/>
          <p:cNvSpPr>
            <a:spLocks noGrp="1"/>
          </p:cNvSpPr>
          <p:nvPr>
            <p:ph type="ctrTitle"/>
          </p:nvPr>
        </p:nvSpPr>
        <p:spPr>
          <a:xfrm>
            <a:off x="381000" y="2057400"/>
            <a:ext cx="9401176" cy="690563"/>
          </a:xfrm>
        </p:spPr>
        <p:txBody>
          <a:bodyPr/>
          <a:lstStyle/>
          <a:p>
            <a:r>
              <a:rPr lang="en-US" b="0" dirty="0" smtClean="0">
                <a:cs typeface="Tahoma" pitchFamily="34" charset="0"/>
              </a:rPr>
              <a:t>5. Enhancing Board Satisfaction  </a:t>
            </a:r>
            <a:endParaRPr lang="en-US" dirty="0"/>
          </a:p>
        </p:txBody>
      </p:sp>
      <p:sp>
        <p:nvSpPr>
          <p:cNvPr id="6" name="Rectangle 5"/>
          <p:cNvSpPr/>
          <p:nvPr/>
        </p:nvSpPr>
        <p:spPr>
          <a:xfrm>
            <a:off x="457200" y="3124200"/>
            <a:ext cx="9067800" cy="1107996"/>
          </a:xfrm>
          <a:prstGeom prst="rect">
            <a:avLst/>
          </a:prstGeom>
        </p:spPr>
        <p:txBody>
          <a:bodyPr wrap="square">
            <a:spAutoFit/>
          </a:bodyPr>
          <a:lstStyle/>
          <a:p>
            <a:pPr lvl="0"/>
            <a:endParaRPr lang="en-US" dirty="0" smtClean="0"/>
          </a:p>
          <a:p>
            <a:pPr>
              <a:buFont typeface="Wingdings" pitchFamily="2" charset="2"/>
              <a:buChar char="Ø"/>
            </a:pPr>
            <a:endParaRPr lang="en-US" sz="2400" dirty="0" smtClean="0">
              <a:latin typeface="Calibri" pitchFamily="34" charset="0"/>
            </a:endParaRPr>
          </a:p>
          <a:p>
            <a:pPr lvl="0" eaLnBrk="0" hangingPunct="0">
              <a:buFont typeface="Wingdings" pitchFamily="2" charset="2"/>
              <a:buChar char="Ø"/>
            </a:pPr>
            <a:endParaRPr lang="en-US" sz="2400" dirty="0" smtClean="0">
              <a:latin typeface="Calibri" pitchFamily="34" charset="0"/>
              <a:ea typeface="Calibri" pitchFamily="34" charset="0"/>
              <a:cs typeface="Times New Roman" pitchFamily="18" charset="0"/>
            </a:endParaRPr>
          </a:p>
        </p:txBody>
      </p:sp>
      <p:sp>
        <p:nvSpPr>
          <p:cNvPr id="195585" name="Rectangle 1"/>
          <p:cNvSpPr>
            <a:spLocks noChangeArrowheads="1"/>
          </p:cNvSpPr>
          <p:nvPr/>
        </p:nvSpPr>
        <p:spPr bwMode="auto">
          <a:xfrm>
            <a:off x="533400" y="2743200"/>
            <a:ext cx="8458200" cy="74789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8925" indent="-288925">
              <a:buFont typeface="Wingdings" pitchFamily="2" charset="2"/>
              <a:buChar char="Ø"/>
            </a:pPr>
            <a:r>
              <a:rPr lang="en-US" sz="2400" dirty="0" smtClean="0"/>
              <a:t>The Study showed the </a:t>
            </a:r>
            <a:r>
              <a:rPr lang="en-US" sz="2400" u="sng" dirty="0" smtClean="0"/>
              <a:t>strongest positive </a:t>
            </a:r>
            <a:r>
              <a:rPr lang="en-US" sz="2400" dirty="0" smtClean="0"/>
              <a:t>relationship between Board Work Styles and high Credit Union performance with:</a:t>
            </a:r>
          </a:p>
          <a:p>
            <a:pPr marL="288925" indent="-288925">
              <a:buFont typeface="Wingdings" pitchFamily="2" charset="2"/>
              <a:buChar char="Ø"/>
            </a:pPr>
            <a:endParaRPr lang="en-US" sz="2400" dirty="0" smtClean="0"/>
          </a:p>
          <a:p>
            <a:pPr marL="457200" indent="-457200">
              <a:buFontTx/>
              <a:buAutoNum type="arabicPeriod"/>
            </a:pPr>
            <a:r>
              <a:rPr lang="en-US" sz="2400" u="sng" dirty="0" smtClean="0"/>
              <a:t>Board Efficiency- </a:t>
            </a:r>
          </a:p>
          <a:p>
            <a:pPr marL="457200" indent="-457200"/>
            <a:r>
              <a:rPr lang="en-US" sz="2400" dirty="0" smtClean="0"/>
              <a:t>	</a:t>
            </a:r>
          </a:p>
          <a:p>
            <a:pPr marL="457200" indent="-457200"/>
            <a:r>
              <a:rPr lang="en-US" sz="2400" dirty="0" smtClean="0"/>
              <a:t>	Making efficient use of time, spending little time on irrelevant issues, focusing quickly on business that needs to be done, having a clear agenda and sticking to it.</a:t>
            </a:r>
          </a:p>
          <a:p>
            <a:pPr marL="457200" lvl="0" indent="-457200">
              <a:buAutoNum type="arabicPeriod"/>
            </a:pPr>
            <a:endParaRPr lang="en-US" sz="2400" u="sng" dirty="0" smtClean="0"/>
          </a:p>
          <a:p>
            <a:pPr marL="457200" lvl="0" indent="-457200"/>
            <a:r>
              <a:rPr lang="en-US" sz="2400" dirty="0" smtClean="0"/>
              <a:t>	</a:t>
            </a:r>
          </a:p>
          <a:p>
            <a:pPr marL="457200" lvl="0" indent="-457200"/>
            <a:r>
              <a:rPr lang="en-US" sz="2400" dirty="0" smtClean="0"/>
              <a:t>	</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endParaRPr lang="en-US" sz="2400" dirty="0" smtClean="0">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endParaRPr lang="en-US" sz="2400" dirty="0" smtClean="0">
              <a:latin typeface="Calibri" pitchFamily="34" charset="0"/>
            </a:endParaRPr>
          </a:p>
          <a:p>
            <a:pPr marL="457200" indent="-457200"/>
            <a:r>
              <a:rPr lang="en-US" sz="2400" dirty="0" smtClean="0">
                <a:latin typeface="Calibri" pitchFamily="34" charset="0"/>
              </a:rPr>
              <a:t>	</a:t>
            </a:r>
          </a:p>
          <a:p>
            <a:pPr marL="457200" indent="-457200"/>
            <a:endParaRPr lang="en-US" sz="2400" dirty="0" smtClean="0">
              <a:latin typeface="Calibri" pitchFamily="34" charset="0"/>
            </a:endParaRPr>
          </a:p>
          <a:p>
            <a:pPr marL="457200" indent="-457200"/>
            <a:endParaRPr lang="en-US" sz="2400" dirty="0" smtClean="0">
              <a:latin typeface="Calibri" pitchFamily="34" charset="0"/>
            </a:endParaRPr>
          </a:p>
          <a:p>
            <a:pPr marL="457200" lvl="0" indent="-457200"/>
            <a:endParaRPr lang="en-US" sz="2400" dirty="0" smtClean="0">
              <a:latin typeface="Calibri" pitchFamily="34" charset="0"/>
            </a:endParaRPr>
          </a:p>
          <a:p>
            <a:pPr marL="457200" indent="-457200"/>
            <a:endParaRPr lang="en-US" sz="2400" dirty="0" smtClean="0">
              <a:latin typeface="Calibri" pitchFamily="34" charset="0"/>
            </a:endParaRPr>
          </a:p>
          <a:p>
            <a:pPr marL="457200" lvl="0" indent="-457200"/>
            <a:endParaRPr lang="en-US" sz="2400" dirty="0" smtClean="0">
              <a:latin typeface="Calibri" pitchFamily="34" charset="0"/>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Footer Placeholder 4"/>
          <p:cNvSpPr>
            <a:spLocks noGrp="1"/>
          </p:cNvSpPr>
          <p:nvPr>
            <p:ph type="ftr" sz="quarter" idx="4294967295"/>
          </p:nvPr>
        </p:nvSpPr>
        <p:spPr bwMode="auto">
          <a:xfrm>
            <a:off x="0" y="7081838"/>
            <a:ext cx="3184525" cy="517525"/>
          </a:xfrm>
          <a:prstGeom prst="rect">
            <a:avLst/>
          </a:prstGeom>
          <a:noFill/>
          <a:ln>
            <a:miter lim="800000"/>
            <a:headEnd/>
            <a:tailEnd/>
          </a:ln>
        </p:spPr>
        <p:txBody>
          <a:bodyPr lIns="101882" tIns="50941" rIns="101882" bIns="50941"/>
          <a:lstStyle/>
          <a:p>
            <a:r>
              <a:rPr lang="en-US" dirty="0"/>
              <a:t>				</a:t>
            </a:r>
            <a:r>
              <a:rPr lang="en-US" dirty="0">
                <a:solidFill>
                  <a:srgbClr val="0070C0"/>
                </a:solidFill>
              </a:rPr>
              <a:t>.</a:t>
            </a:r>
          </a:p>
        </p:txBody>
      </p:sp>
      <p:pic>
        <p:nvPicPr>
          <p:cNvPr id="139268" name="Picture 37" descr="MCUL CUcorp Combo.jpg"/>
          <p:cNvPicPr>
            <a:picLocks noChangeAspect="1"/>
          </p:cNvPicPr>
          <p:nvPr/>
        </p:nvPicPr>
        <p:blipFill>
          <a:blip r:embed="rId2"/>
          <a:srcRect/>
          <a:stretch>
            <a:fillRect/>
          </a:stretch>
        </p:blipFill>
        <p:spPr bwMode="auto">
          <a:xfrm>
            <a:off x="6934200" y="7010400"/>
            <a:ext cx="2895600" cy="592138"/>
          </a:xfrm>
          <a:prstGeom prst="rect">
            <a:avLst/>
          </a:prstGeom>
          <a:noFill/>
          <a:ln w="9525">
            <a:noFill/>
            <a:miter lim="800000"/>
            <a:headEnd/>
            <a:tailEnd/>
          </a:ln>
        </p:spPr>
      </p:pic>
      <p:sp>
        <p:nvSpPr>
          <p:cNvPr id="5" name="Title 4"/>
          <p:cNvSpPr>
            <a:spLocks noGrp="1"/>
          </p:cNvSpPr>
          <p:nvPr>
            <p:ph type="ctrTitle"/>
          </p:nvPr>
        </p:nvSpPr>
        <p:spPr>
          <a:xfrm>
            <a:off x="381000" y="2057400"/>
            <a:ext cx="9401176" cy="690563"/>
          </a:xfrm>
        </p:spPr>
        <p:txBody>
          <a:bodyPr/>
          <a:lstStyle/>
          <a:p>
            <a:r>
              <a:rPr lang="en-US" b="0" dirty="0" smtClean="0">
                <a:cs typeface="Tahoma" pitchFamily="34" charset="0"/>
              </a:rPr>
              <a:t>5. Enhancing Board Satisfaction  </a:t>
            </a:r>
            <a:endParaRPr lang="en-US" dirty="0"/>
          </a:p>
        </p:txBody>
      </p:sp>
      <p:sp>
        <p:nvSpPr>
          <p:cNvPr id="6" name="Rectangle 5"/>
          <p:cNvSpPr/>
          <p:nvPr/>
        </p:nvSpPr>
        <p:spPr>
          <a:xfrm>
            <a:off x="457200" y="3124200"/>
            <a:ext cx="9067800" cy="1107996"/>
          </a:xfrm>
          <a:prstGeom prst="rect">
            <a:avLst/>
          </a:prstGeom>
        </p:spPr>
        <p:txBody>
          <a:bodyPr wrap="square">
            <a:spAutoFit/>
          </a:bodyPr>
          <a:lstStyle/>
          <a:p>
            <a:pPr lvl="0"/>
            <a:endParaRPr lang="en-US" dirty="0" smtClean="0"/>
          </a:p>
          <a:p>
            <a:pPr>
              <a:buFont typeface="Wingdings" pitchFamily="2" charset="2"/>
              <a:buChar char="Ø"/>
            </a:pPr>
            <a:endParaRPr lang="en-US" sz="2400" dirty="0" smtClean="0">
              <a:latin typeface="Calibri" pitchFamily="34" charset="0"/>
            </a:endParaRPr>
          </a:p>
          <a:p>
            <a:pPr lvl="0" eaLnBrk="0" hangingPunct="0">
              <a:buFont typeface="Wingdings" pitchFamily="2" charset="2"/>
              <a:buChar char="Ø"/>
            </a:pPr>
            <a:endParaRPr lang="en-US" sz="2400" dirty="0" smtClean="0">
              <a:latin typeface="Calibri" pitchFamily="34" charset="0"/>
              <a:ea typeface="Calibri" pitchFamily="34" charset="0"/>
              <a:cs typeface="Times New Roman" pitchFamily="18" charset="0"/>
            </a:endParaRPr>
          </a:p>
        </p:txBody>
      </p:sp>
      <p:sp>
        <p:nvSpPr>
          <p:cNvPr id="195585" name="Rectangle 1"/>
          <p:cNvSpPr>
            <a:spLocks noChangeArrowheads="1"/>
          </p:cNvSpPr>
          <p:nvPr/>
        </p:nvSpPr>
        <p:spPr bwMode="auto">
          <a:xfrm>
            <a:off x="533400" y="2743200"/>
            <a:ext cx="8458200" cy="74789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8925" indent="-288925">
              <a:buFont typeface="Wingdings" pitchFamily="2" charset="2"/>
              <a:buChar char="Ø"/>
            </a:pPr>
            <a:r>
              <a:rPr lang="en-US" sz="2400" dirty="0" smtClean="0"/>
              <a:t>The Study showed the </a:t>
            </a:r>
            <a:r>
              <a:rPr lang="en-US" sz="2400" u="sng" dirty="0" smtClean="0"/>
              <a:t>strongest positive </a:t>
            </a:r>
            <a:r>
              <a:rPr lang="en-US" sz="2400" dirty="0" smtClean="0"/>
              <a:t>relationship between Board Work Styles and high Credit Union performance with:</a:t>
            </a:r>
          </a:p>
          <a:p>
            <a:pPr marL="288925" indent="-288925">
              <a:buFont typeface="Wingdings" pitchFamily="2" charset="2"/>
              <a:buChar char="Ø"/>
            </a:pPr>
            <a:endParaRPr lang="en-US" sz="2400" dirty="0" smtClean="0"/>
          </a:p>
          <a:p>
            <a:pPr marL="457200" indent="-457200">
              <a:buAutoNum type="arabicPeriod" startAt="2"/>
            </a:pPr>
            <a:r>
              <a:rPr lang="en-US" sz="2400" u="sng" dirty="0" smtClean="0"/>
              <a:t>Risk Taking- </a:t>
            </a:r>
          </a:p>
          <a:p>
            <a:pPr marL="457200" indent="-457200"/>
            <a:r>
              <a:rPr lang="en-US" sz="2400" dirty="0" smtClean="0"/>
              <a:t>	</a:t>
            </a:r>
          </a:p>
          <a:p>
            <a:pPr marL="457200" indent="-457200"/>
            <a:r>
              <a:rPr lang="en-US" sz="2400" dirty="0" smtClean="0"/>
              <a:t>	Which includes willingness to take calculated risks when necessary, making difficult decisions, and understanding the relationship between risk and rates of return.</a:t>
            </a:r>
          </a:p>
          <a:p>
            <a:pPr marL="457200" lvl="0" indent="-457200">
              <a:buAutoNum type="arabicPeriod"/>
            </a:pPr>
            <a:endParaRPr lang="en-US" sz="2400" u="sng" dirty="0" smtClean="0"/>
          </a:p>
          <a:p>
            <a:pPr marL="457200" lvl="0" indent="-457200"/>
            <a:r>
              <a:rPr lang="en-US" sz="2400" dirty="0" smtClean="0"/>
              <a:t>	</a:t>
            </a:r>
          </a:p>
          <a:p>
            <a:pPr marL="457200" lvl="0" indent="-457200"/>
            <a:r>
              <a:rPr lang="en-US" sz="2400" dirty="0" smtClean="0"/>
              <a:t>	</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endParaRPr lang="en-US" sz="2400" dirty="0" smtClean="0">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endParaRPr lang="en-US" sz="2400" dirty="0" smtClean="0">
              <a:latin typeface="Calibri" pitchFamily="34" charset="0"/>
            </a:endParaRPr>
          </a:p>
          <a:p>
            <a:pPr marL="457200" indent="-457200"/>
            <a:r>
              <a:rPr lang="en-US" sz="2400" dirty="0" smtClean="0">
                <a:latin typeface="Calibri" pitchFamily="34" charset="0"/>
              </a:rPr>
              <a:t>	</a:t>
            </a:r>
          </a:p>
          <a:p>
            <a:pPr marL="457200" indent="-457200"/>
            <a:endParaRPr lang="en-US" sz="2400" dirty="0" smtClean="0">
              <a:latin typeface="Calibri" pitchFamily="34" charset="0"/>
            </a:endParaRPr>
          </a:p>
          <a:p>
            <a:pPr marL="457200" indent="-457200"/>
            <a:endParaRPr lang="en-US" sz="2400" dirty="0" smtClean="0">
              <a:latin typeface="Calibri" pitchFamily="34" charset="0"/>
            </a:endParaRPr>
          </a:p>
          <a:p>
            <a:pPr marL="457200" lvl="0" indent="-457200"/>
            <a:endParaRPr lang="en-US" sz="2400" dirty="0" smtClean="0">
              <a:latin typeface="Calibri" pitchFamily="34" charset="0"/>
            </a:endParaRPr>
          </a:p>
          <a:p>
            <a:pPr marL="457200" indent="-457200"/>
            <a:endParaRPr lang="en-US" sz="2400" dirty="0" smtClean="0">
              <a:latin typeface="Calibri" pitchFamily="34" charset="0"/>
            </a:endParaRPr>
          </a:p>
          <a:p>
            <a:pPr marL="457200" lvl="0" indent="-457200"/>
            <a:endParaRPr lang="en-US" sz="2400" dirty="0" smtClean="0">
              <a:latin typeface="Calibri" pitchFamily="34" charset="0"/>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Footer Placeholder 4"/>
          <p:cNvSpPr>
            <a:spLocks noGrp="1"/>
          </p:cNvSpPr>
          <p:nvPr>
            <p:ph type="ftr" sz="quarter" idx="4294967295"/>
          </p:nvPr>
        </p:nvSpPr>
        <p:spPr bwMode="auto">
          <a:xfrm>
            <a:off x="0" y="7081838"/>
            <a:ext cx="3184525" cy="517525"/>
          </a:xfrm>
          <a:prstGeom prst="rect">
            <a:avLst/>
          </a:prstGeom>
          <a:noFill/>
          <a:ln>
            <a:miter lim="800000"/>
            <a:headEnd/>
            <a:tailEnd/>
          </a:ln>
        </p:spPr>
        <p:txBody>
          <a:bodyPr lIns="101882" tIns="50941" rIns="101882" bIns="50941"/>
          <a:lstStyle/>
          <a:p>
            <a:r>
              <a:rPr lang="en-US" dirty="0"/>
              <a:t>				</a:t>
            </a:r>
            <a:r>
              <a:rPr lang="en-US" dirty="0">
                <a:solidFill>
                  <a:srgbClr val="0070C0"/>
                </a:solidFill>
              </a:rPr>
              <a:t>.</a:t>
            </a:r>
          </a:p>
        </p:txBody>
      </p:sp>
      <p:pic>
        <p:nvPicPr>
          <p:cNvPr id="139268" name="Picture 37" descr="MCUL CUcorp Combo.jpg"/>
          <p:cNvPicPr>
            <a:picLocks noChangeAspect="1"/>
          </p:cNvPicPr>
          <p:nvPr/>
        </p:nvPicPr>
        <p:blipFill>
          <a:blip r:embed="rId2"/>
          <a:srcRect/>
          <a:stretch>
            <a:fillRect/>
          </a:stretch>
        </p:blipFill>
        <p:spPr bwMode="auto">
          <a:xfrm>
            <a:off x="6934200" y="7010400"/>
            <a:ext cx="2895600" cy="592138"/>
          </a:xfrm>
          <a:prstGeom prst="rect">
            <a:avLst/>
          </a:prstGeom>
          <a:noFill/>
          <a:ln w="9525">
            <a:noFill/>
            <a:miter lim="800000"/>
            <a:headEnd/>
            <a:tailEnd/>
          </a:ln>
        </p:spPr>
      </p:pic>
      <p:sp>
        <p:nvSpPr>
          <p:cNvPr id="5" name="Title 4"/>
          <p:cNvSpPr>
            <a:spLocks noGrp="1"/>
          </p:cNvSpPr>
          <p:nvPr>
            <p:ph type="ctrTitle"/>
          </p:nvPr>
        </p:nvSpPr>
        <p:spPr>
          <a:xfrm>
            <a:off x="381000" y="2057400"/>
            <a:ext cx="9401176" cy="690563"/>
          </a:xfrm>
        </p:spPr>
        <p:txBody>
          <a:bodyPr/>
          <a:lstStyle/>
          <a:p>
            <a:r>
              <a:rPr lang="en-US" b="0" dirty="0" smtClean="0">
                <a:cs typeface="Tahoma" pitchFamily="34" charset="0"/>
              </a:rPr>
              <a:t>5. Enhancing Board Satisfaction  </a:t>
            </a:r>
            <a:endParaRPr lang="en-US" dirty="0"/>
          </a:p>
        </p:txBody>
      </p:sp>
      <p:sp>
        <p:nvSpPr>
          <p:cNvPr id="6" name="Rectangle 5"/>
          <p:cNvSpPr/>
          <p:nvPr/>
        </p:nvSpPr>
        <p:spPr>
          <a:xfrm>
            <a:off x="457200" y="3124200"/>
            <a:ext cx="9067800" cy="1107996"/>
          </a:xfrm>
          <a:prstGeom prst="rect">
            <a:avLst/>
          </a:prstGeom>
        </p:spPr>
        <p:txBody>
          <a:bodyPr wrap="square">
            <a:spAutoFit/>
          </a:bodyPr>
          <a:lstStyle/>
          <a:p>
            <a:pPr lvl="0"/>
            <a:endParaRPr lang="en-US" dirty="0" smtClean="0"/>
          </a:p>
          <a:p>
            <a:pPr>
              <a:buFont typeface="Wingdings" pitchFamily="2" charset="2"/>
              <a:buChar char="Ø"/>
            </a:pPr>
            <a:endParaRPr lang="en-US" sz="2400" dirty="0" smtClean="0">
              <a:latin typeface="Calibri" pitchFamily="34" charset="0"/>
            </a:endParaRPr>
          </a:p>
          <a:p>
            <a:pPr lvl="0" eaLnBrk="0" hangingPunct="0">
              <a:buFont typeface="Wingdings" pitchFamily="2" charset="2"/>
              <a:buChar char="Ø"/>
            </a:pPr>
            <a:endParaRPr lang="en-US" sz="2400" dirty="0" smtClean="0">
              <a:latin typeface="Calibri" pitchFamily="34" charset="0"/>
              <a:ea typeface="Calibri" pitchFamily="34" charset="0"/>
              <a:cs typeface="Times New Roman" pitchFamily="18" charset="0"/>
            </a:endParaRPr>
          </a:p>
        </p:txBody>
      </p:sp>
      <p:sp>
        <p:nvSpPr>
          <p:cNvPr id="195585" name="Rectangle 1"/>
          <p:cNvSpPr>
            <a:spLocks noChangeArrowheads="1"/>
          </p:cNvSpPr>
          <p:nvPr/>
        </p:nvSpPr>
        <p:spPr bwMode="auto">
          <a:xfrm>
            <a:off x="533400" y="2743200"/>
            <a:ext cx="8458200" cy="78483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8925" indent="-288925">
              <a:buFont typeface="Wingdings" pitchFamily="2" charset="2"/>
              <a:buChar char="Ø"/>
            </a:pPr>
            <a:r>
              <a:rPr lang="en-US" sz="2400" dirty="0" smtClean="0"/>
              <a:t>The Study showed the </a:t>
            </a:r>
            <a:r>
              <a:rPr lang="en-US" sz="2400" u="sng" dirty="0" smtClean="0"/>
              <a:t>strongest positive </a:t>
            </a:r>
            <a:r>
              <a:rPr lang="en-US" sz="2400" dirty="0" smtClean="0"/>
              <a:t>relationship between Board Work Styles and high Credit Union performance with:</a:t>
            </a:r>
          </a:p>
          <a:p>
            <a:pPr marL="288925" indent="-288925">
              <a:buFont typeface="Wingdings" pitchFamily="2" charset="2"/>
              <a:buChar char="Ø"/>
            </a:pPr>
            <a:endParaRPr lang="en-US" sz="2400" dirty="0" smtClean="0"/>
          </a:p>
          <a:p>
            <a:pPr marL="457200" indent="-457200">
              <a:buAutoNum type="arabicPeriod" startAt="3"/>
            </a:pPr>
            <a:r>
              <a:rPr lang="en-US" sz="2400" u="sng" dirty="0" smtClean="0"/>
              <a:t>Commitment to Duties- </a:t>
            </a:r>
          </a:p>
          <a:p>
            <a:pPr marL="457200" indent="-457200"/>
            <a:r>
              <a:rPr lang="en-US" sz="2400" dirty="0" smtClean="0"/>
              <a:t>	</a:t>
            </a:r>
          </a:p>
          <a:p>
            <a:pPr marL="457200" indent="-457200"/>
            <a:r>
              <a:rPr lang="en-US" sz="2400" dirty="0" smtClean="0"/>
              <a:t>	Commitment to job, being energetic about duties, willingly volunteering for committee assignments, being well prepared for board meetings, and meeting often enough to accomplish board tasks.</a:t>
            </a:r>
          </a:p>
          <a:p>
            <a:pPr marL="457200" lvl="0" indent="-457200">
              <a:buAutoNum type="arabicPeriod"/>
            </a:pPr>
            <a:endParaRPr lang="en-US" sz="2400" u="sng" dirty="0" smtClean="0"/>
          </a:p>
          <a:p>
            <a:pPr marL="457200" lvl="0" indent="-457200"/>
            <a:r>
              <a:rPr lang="en-US" sz="2400" dirty="0" smtClean="0"/>
              <a:t>	</a:t>
            </a:r>
          </a:p>
          <a:p>
            <a:pPr marL="457200" lvl="0" indent="-457200"/>
            <a:r>
              <a:rPr lang="en-US" sz="2400" dirty="0" smtClean="0"/>
              <a:t>	</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endParaRPr lang="en-US" sz="2400" dirty="0" smtClean="0">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endParaRPr lang="en-US" sz="2400" dirty="0" smtClean="0">
              <a:latin typeface="Calibri" pitchFamily="34" charset="0"/>
            </a:endParaRPr>
          </a:p>
          <a:p>
            <a:pPr marL="457200" indent="-457200"/>
            <a:r>
              <a:rPr lang="en-US" sz="2400" dirty="0" smtClean="0">
                <a:latin typeface="Calibri" pitchFamily="34" charset="0"/>
              </a:rPr>
              <a:t>	</a:t>
            </a:r>
          </a:p>
          <a:p>
            <a:pPr marL="457200" indent="-457200"/>
            <a:endParaRPr lang="en-US" sz="2400" dirty="0" smtClean="0">
              <a:latin typeface="Calibri" pitchFamily="34" charset="0"/>
            </a:endParaRPr>
          </a:p>
          <a:p>
            <a:pPr marL="457200" indent="-457200"/>
            <a:endParaRPr lang="en-US" sz="2400" dirty="0" smtClean="0">
              <a:latin typeface="Calibri" pitchFamily="34" charset="0"/>
            </a:endParaRPr>
          </a:p>
          <a:p>
            <a:pPr marL="457200" lvl="0" indent="-457200"/>
            <a:endParaRPr lang="en-US" sz="2400" dirty="0" smtClean="0">
              <a:latin typeface="Calibri" pitchFamily="34" charset="0"/>
            </a:endParaRPr>
          </a:p>
          <a:p>
            <a:pPr marL="457200" indent="-457200"/>
            <a:endParaRPr lang="en-US" sz="2400" dirty="0" smtClean="0">
              <a:latin typeface="Calibri" pitchFamily="34" charset="0"/>
            </a:endParaRPr>
          </a:p>
          <a:p>
            <a:pPr marL="457200" lvl="0" indent="-457200"/>
            <a:endParaRPr lang="en-US" sz="2400" dirty="0" smtClean="0">
              <a:latin typeface="Calibri" pitchFamily="34" charset="0"/>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Footer Placeholder 4"/>
          <p:cNvSpPr>
            <a:spLocks noGrp="1"/>
          </p:cNvSpPr>
          <p:nvPr>
            <p:ph type="ftr" sz="quarter" idx="4294967295"/>
          </p:nvPr>
        </p:nvSpPr>
        <p:spPr bwMode="auto">
          <a:xfrm>
            <a:off x="0" y="7081838"/>
            <a:ext cx="3184525" cy="517525"/>
          </a:xfrm>
          <a:prstGeom prst="rect">
            <a:avLst/>
          </a:prstGeom>
          <a:noFill/>
          <a:ln>
            <a:miter lim="800000"/>
            <a:headEnd/>
            <a:tailEnd/>
          </a:ln>
        </p:spPr>
        <p:txBody>
          <a:bodyPr lIns="101882" tIns="50941" rIns="101882" bIns="50941"/>
          <a:lstStyle/>
          <a:p>
            <a:r>
              <a:rPr lang="en-US" dirty="0"/>
              <a:t>				</a:t>
            </a:r>
            <a:r>
              <a:rPr lang="en-US" dirty="0">
                <a:solidFill>
                  <a:srgbClr val="0070C0"/>
                </a:solidFill>
              </a:rPr>
              <a:t>.</a:t>
            </a:r>
          </a:p>
        </p:txBody>
      </p:sp>
      <p:pic>
        <p:nvPicPr>
          <p:cNvPr id="139268" name="Picture 37" descr="MCUL CUcorp Combo.jpg"/>
          <p:cNvPicPr>
            <a:picLocks noChangeAspect="1"/>
          </p:cNvPicPr>
          <p:nvPr/>
        </p:nvPicPr>
        <p:blipFill>
          <a:blip r:embed="rId2"/>
          <a:srcRect/>
          <a:stretch>
            <a:fillRect/>
          </a:stretch>
        </p:blipFill>
        <p:spPr bwMode="auto">
          <a:xfrm>
            <a:off x="6934200" y="7010400"/>
            <a:ext cx="2895600" cy="592138"/>
          </a:xfrm>
          <a:prstGeom prst="rect">
            <a:avLst/>
          </a:prstGeom>
          <a:noFill/>
          <a:ln w="9525">
            <a:noFill/>
            <a:miter lim="800000"/>
            <a:headEnd/>
            <a:tailEnd/>
          </a:ln>
        </p:spPr>
      </p:pic>
      <p:sp>
        <p:nvSpPr>
          <p:cNvPr id="5" name="Title 4"/>
          <p:cNvSpPr>
            <a:spLocks noGrp="1"/>
          </p:cNvSpPr>
          <p:nvPr>
            <p:ph type="ctrTitle"/>
          </p:nvPr>
        </p:nvSpPr>
        <p:spPr>
          <a:xfrm>
            <a:off x="381000" y="2057400"/>
            <a:ext cx="9401176" cy="690563"/>
          </a:xfrm>
        </p:spPr>
        <p:txBody>
          <a:bodyPr/>
          <a:lstStyle/>
          <a:p>
            <a:r>
              <a:rPr lang="en-US" b="0" dirty="0" smtClean="0">
                <a:cs typeface="Tahoma" pitchFamily="34" charset="0"/>
              </a:rPr>
              <a:t>5. Enhancing Board Satisfaction  </a:t>
            </a:r>
            <a:endParaRPr lang="en-US" dirty="0"/>
          </a:p>
        </p:txBody>
      </p:sp>
      <p:sp>
        <p:nvSpPr>
          <p:cNvPr id="6" name="Rectangle 5"/>
          <p:cNvSpPr/>
          <p:nvPr/>
        </p:nvSpPr>
        <p:spPr>
          <a:xfrm>
            <a:off x="457200" y="3124200"/>
            <a:ext cx="9067800" cy="1107996"/>
          </a:xfrm>
          <a:prstGeom prst="rect">
            <a:avLst/>
          </a:prstGeom>
        </p:spPr>
        <p:txBody>
          <a:bodyPr wrap="square">
            <a:spAutoFit/>
          </a:bodyPr>
          <a:lstStyle/>
          <a:p>
            <a:pPr lvl="0"/>
            <a:endParaRPr lang="en-US" dirty="0" smtClean="0"/>
          </a:p>
          <a:p>
            <a:pPr>
              <a:buFont typeface="Wingdings" pitchFamily="2" charset="2"/>
              <a:buChar char="Ø"/>
            </a:pPr>
            <a:endParaRPr lang="en-US" sz="2400" dirty="0" smtClean="0">
              <a:latin typeface="Calibri" pitchFamily="34" charset="0"/>
            </a:endParaRPr>
          </a:p>
          <a:p>
            <a:pPr lvl="0" eaLnBrk="0" hangingPunct="0">
              <a:buFont typeface="Wingdings" pitchFamily="2" charset="2"/>
              <a:buChar char="Ø"/>
            </a:pPr>
            <a:endParaRPr lang="en-US" sz="2400" dirty="0" smtClean="0">
              <a:latin typeface="Calibri" pitchFamily="34" charset="0"/>
              <a:ea typeface="Calibri" pitchFamily="34" charset="0"/>
              <a:cs typeface="Times New Roman" pitchFamily="18" charset="0"/>
            </a:endParaRPr>
          </a:p>
        </p:txBody>
      </p:sp>
      <p:sp>
        <p:nvSpPr>
          <p:cNvPr id="195585" name="Rectangle 1"/>
          <p:cNvSpPr>
            <a:spLocks noChangeArrowheads="1"/>
          </p:cNvSpPr>
          <p:nvPr/>
        </p:nvSpPr>
        <p:spPr bwMode="auto">
          <a:xfrm>
            <a:off x="533400" y="2743200"/>
            <a:ext cx="8458200" cy="71096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8925" indent="-288925">
              <a:buFont typeface="Wingdings" pitchFamily="2" charset="2"/>
              <a:buChar char="Ø"/>
            </a:pPr>
            <a:r>
              <a:rPr lang="en-US" sz="2400" dirty="0" smtClean="0"/>
              <a:t>The Study showed a </a:t>
            </a:r>
            <a:r>
              <a:rPr lang="en-US" sz="2400" u="sng" dirty="0" smtClean="0"/>
              <a:t>positive relationship </a:t>
            </a:r>
            <a:r>
              <a:rPr lang="en-US" sz="2400" dirty="0" smtClean="0"/>
              <a:t>between Board Work Styles and Credit Union performance with:</a:t>
            </a:r>
          </a:p>
          <a:p>
            <a:pPr marL="457200" indent="-457200">
              <a:buFont typeface="Wingdings" pitchFamily="2" charset="2"/>
              <a:buChar char="Ø"/>
            </a:pPr>
            <a:endParaRPr lang="en-US" sz="2400" dirty="0" smtClean="0"/>
          </a:p>
          <a:p>
            <a:pPr marL="457200" lvl="0" indent="-457200">
              <a:buAutoNum type="arabicPeriod" startAt="3"/>
            </a:pPr>
            <a:r>
              <a:rPr lang="en-US" sz="2400" dirty="0" smtClean="0"/>
              <a:t>Board Unity</a:t>
            </a:r>
          </a:p>
          <a:p>
            <a:pPr marL="457200" lvl="0" indent="-457200">
              <a:buAutoNum type="arabicPeriod" startAt="3"/>
            </a:pPr>
            <a:endParaRPr lang="en-US" sz="2400" dirty="0" smtClean="0"/>
          </a:p>
          <a:p>
            <a:pPr marL="457200" lvl="0" indent="-457200">
              <a:buAutoNum type="arabicPeriod" startAt="3"/>
            </a:pPr>
            <a:r>
              <a:rPr lang="en-US" sz="2400" dirty="0" smtClean="0"/>
              <a:t>Feedback Styles</a:t>
            </a:r>
          </a:p>
          <a:p>
            <a:pPr marL="457200" lvl="0" indent="-457200">
              <a:buAutoNum type="arabicPeriod" startAt="4"/>
            </a:pPr>
            <a:endParaRPr lang="en-US" sz="2400" dirty="0" smtClean="0"/>
          </a:p>
          <a:p>
            <a:pPr marL="457200" lvl="0" indent="-457200"/>
            <a:r>
              <a:rPr lang="en-US" sz="2400" dirty="0" smtClean="0"/>
              <a:t>5. 	Constructive and Participative Communication</a:t>
            </a:r>
          </a:p>
          <a:p>
            <a:pPr marL="457200" indent="-457200"/>
            <a:endParaRPr lang="en-US" sz="2400" dirty="0" smtClean="0"/>
          </a:p>
          <a:p>
            <a:pPr marL="457200" lvl="0" indent="-457200"/>
            <a:endParaRPr lang="en-US" sz="2400" dirty="0" smtClean="0"/>
          </a:p>
          <a:p>
            <a:pPr lvl="0"/>
            <a:endParaRPr lang="en-US" sz="2400" dirty="0" smtClean="0"/>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endParaRPr lang="en-US" sz="2400" dirty="0" smtClean="0">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endParaRPr lang="en-US" sz="2400" dirty="0" smtClean="0">
              <a:latin typeface="Calibri" pitchFamily="34" charset="0"/>
            </a:endParaRPr>
          </a:p>
          <a:p>
            <a:pPr marL="457200" indent="-457200"/>
            <a:r>
              <a:rPr lang="en-US" sz="2400" dirty="0" smtClean="0">
                <a:latin typeface="Calibri" pitchFamily="34" charset="0"/>
              </a:rPr>
              <a:t>	</a:t>
            </a:r>
          </a:p>
          <a:p>
            <a:pPr marL="457200" indent="-457200"/>
            <a:endParaRPr lang="en-US" sz="2400" dirty="0" smtClean="0">
              <a:latin typeface="Calibri" pitchFamily="34" charset="0"/>
            </a:endParaRPr>
          </a:p>
          <a:p>
            <a:pPr marL="457200" indent="-457200"/>
            <a:endParaRPr lang="en-US" sz="2400" dirty="0" smtClean="0">
              <a:latin typeface="Calibri" pitchFamily="34" charset="0"/>
            </a:endParaRPr>
          </a:p>
          <a:p>
            <a:pPr marL="457200" lvl="0" indent="-457200"/>
            <a:endParaRPr lang="en-US" sz="2400" dirty="0" smtClean="0">
              <a:latin typeface="Calibri" pitchFamily="34" charset="0"/>
            </a:endParaRPr>
          </a:p>
          <a:p>
            <a:pPr marL="457200" indent="-457200"/>
            <a:endParaRPr lang="en-US" sz="2400" dirty="0" smtClean="0">
              <a:latin typeface="Calibri" pitchFamily="34" charset="0"/>
            </a:endParaRPr>
          </a:p>
          <a:p>
            <a:pPr marL="457200" lvl="0" indent="-457200"/>
            <a:endParaRPr lang="en-US" sz="2400" dirty="0" smtClean="0">
              <a:latin typeface="Calibri" pitchFamily="34" charset="0"/>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Footer Placeholder 4"/>
          <p:cNvSpPr>
            <a:spLocks noGrp="1"/>
          </p:cNvSpPr>
          <p:nvPr>
            <p:ph type="ftr" sz="quarter" idx="4294967295"/>
          </p:nvPr>
        </p:nvSpPr>
        <p:spPr bwMode="auto">
          <a:xfrm>
            <a:off x="0" y="7081838"/>
            <a:ext cx="3184525" cy="517525"/>
          </a:xfrm>
          <a:prstGeom prst="rect">
            <a:avLst/>
          </a:prstGeom>
          <a:noFill/>
          <a:ln>
            <a:miter lim="800000"/>
            <a:headEnd/>
            <a:tailEnd/>
          </a:ln>
        </p:spPr>
        <p:txBody>
          <a:bodyPr lIns="101882" tIns="50941" rIns="101882" bIns="50941"/>
          <a:lstStyle/>
          <a:p>
            <a:r>
              <a:rPr lang="en-US" dirty="0"/>
              <a:t>				</a:t>
            </a:r>
            <a:r>
              <a:rPr lang="en-US" dirty="0">
                <a:solidFill>
                  <a:srgbClr val="0070C0"/>
                </a:solidFill>
              </a:rPr>
              <a:t>.</a:t>
            </a:r>
          </a:p>
        </p:txBody>
      </p:sp>
      <p:pic>
        <p:nvPicPr>
          <p:cNvPr id="139268" name="Picture 37" descr="MCUL CUcorp Combo.jpg"/>
          <p:cNvPicPr>
            <a:picLocks noChangeAspect="1"/>
          </p:cNvPicPr>
          <p:nvPr/>
        </p:nvPicPr>
        <p:blipFill>
          <a:blip r:embed="rId2"/>
          <a:srcRect/>
          <a:stretch>
            <a:fillRect/>
          </a:stretch>
        </p:blipFill>
        <p:spPr bwMode="auto">
          <a:xfrm>
            <a:off x="6934200" y="7010400"/>
            <a:ext cx="2895600" cy="592138"/>
          </a:xfrm>
          <a:prstGeom prst="rect">
            <a:avLst/>
          </a:prstGeom>
          <a:noFill/>
          <a:ln w="9525">
            <a:noFill/>
            <a:miter lim="800000"/>
            <a:headEnd/>
            <a:tailEnd/>
          </a:ln>
        </p:spPr>
      </p:pic>
      <p:sp>
        <p:nvSpPr>
          <p:cNvPr id="5" name="Title 4"/>
          <p:cNvSpPr>
            <a:spLocks noGrp="1"/>
          </p:cNvSpPr>
          <p:nvPr>
            <p:ph type="ctrTitle"/>
          </p:nvPr>
        </p:nvSpPr>
        <p:spPr>
          <a:xfrm>
            <a:off x="381000" y="2057400"/>
            <a:ext cx="9401176" cy="690563"/>
          </a:xfrm>
        </p:spPr>
        <p:txBody>
          <a:bodyPr/>
          <a:lstStyle/>
          <a:p>
            <a:r>
              <a:rPr lang="en-US" b="0" dirty="0" smtClean="0">
                <a:cs typeface="Tahoma" pitchFamily="34" charset="0"/>
              </a:rPr>
              <a:t>5. Enhancing Board Satisfaction  </a:t>
            </a:r>
            <a:endParaRPr lang="en-US" dirty="0"/>
          </a:p>
        </p:txBody>
      </p:sp>
      <p:sp>
        <p:nvSpPr>
          <p:cNvPr id="6" name="Rectangle 5"/>
          <p:cNvSpPr/>
          <p:nvPr/>
        </p:nvSpPr>
        <p:spPr>
          <a:xfrm>
            <a:off x="457200" y="3124200"/>
            <a:ext cx="9067800" cy="1107996"/>
          </a:xfrm>
          <a:prstGeom prst="rect">
            <a:avLst/>
          </a:prstGeom>
        </p:spPr>
        <p:txBody>
          <a:bodyPr wrap="square">
            <a:spAutoFit/>
          </a:bodyPr>
          <a:lstStyle/>
          <a:p>
            <a:pPr lvl="0"/>
            <a:endParaRPr lang="en-US" dirty="0" smtClean="0"/>
          </a:p>
          <a:p>
            <a:pPr>
              <a:buFont typeface="Wingdings" pitchFamily="2" charset="2"/>
              <a:buChar char="Ø"/>
            </a:pPr>
            <a:endParaRPr lang="en-US" sz="2400" dirty="0" smtClean="0">
              <a:latin typeface="Calibri" pitchFamily="34" charset="0"/>
            </a:endParaRPr>
          </a:p>
          <a:p>
            <a:pPr lvl="0" eaLnBrk="0" hangingPunct="0">
              <a:buFont typeface="Wingdings" pitchFamily="2" charset="2"/>
              <a:buChar char="Ø"/>
            </a:pPr>
            <a:endParaRPr lang="en-US" sz="2400" dirty="0" smtClean="0">
              <a:latin typeface="Calibri" pitchFamily="34" charset="0"/>
              <a:ea typeface="Calibri" pitchFamily="34" charset="0"/>
              <a:cs typeface="Times New Roman" pitchFamily="18" charset="0"/>
            </a:endParaRPr>
          </a:p>
        </p:txBody>
      </p:sp>
      <p:sp>
        <p:nvSpPr>
          <p:cNvPr id="195585" name="Rectangle 1"/>
          <p:cNvSpPr>
            <a:spLocks noChangeArrowheads="1"/>
          </p:cNvSpPr>
          <p:nvPr/>
        </p:nvSpPr>
        <p:spPr bwMode="auto">
          <a:xfrm>
            <a:off x="533400" y="2743200"/>
            <a:ext cx="8458200" cy="79098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8925" indent="-288925"/>
            <a:r>
              <a:rPr lang="en-US" sz="2800" dirty="0" smtClean="0"/>
              <a:t>	</a:t>
            </a:r>
            <a:r>
              <a:rPr lang="en-US" sz="2800" u="sng" dirty="0" smtClean="0"/>
              <a:t>“Above and Beyond” Ideas for 2010:</a:t>
            </a:r>
          </a:p>
          <a:p>
            <a:pPr marL="457200" indent="-457200">
              <a:buFont typeface="Wingdings" pitchFamily="2" charset="2"/>
              <a:buChar char="Ø"/>
            </a:pPr>
            <a:endParaRPr lang="en-US" sz="2400" dirty="0" smtClean="0"/>
          </a:p>
          <a:p>
            <a:pPr marL="457200" lvl="0" indent="-457200">
              <a:buFont typeface="Wingdings" pitchFamily="2" charset="2"/>
              <a:buChar char="Ø"/>
            </a:pPr>
            <a:r>
              <a:rPr lang="en-US" sz="2400" dirty="0" smtClean="0"/>
              <a:t>Electronic Board Packet</a:t>
            </a:r>
          </a:p>
          <a:p>
            <a:pPr marL="457200" lvl="0" indent="-457200">
              <a:buFont typeface="Wingdings" pitchFamily="2" charset="2"/>
              <a:buChar char="Ø"/>
            </a:pPr>
            <a:endParaRPr lang="en-US" sz="2400" dirty="0" smtClean="0"/>
          </a:p>
          <a:p>
            <a:pPr marL="457200" lvl="0" indent="-457200">
              <a:buFont typeface="Wingdings" pitchFamily="2" charset="2"/>
              <a:buChar char="Ø"/>
            </a:pPr>
            <a:r>
              <a:rPr lang="en-US" sz="2400" dirty="0" smtClean="0"/>
              <a:t>Dashboard</a:t>
            </a:r>
          </a:p>
          <a:p>
            <a:pPr marL="457200" lvl="0" indent="-457200">
              <a:buFont typeface="Wingdings" pitchFamily="2" charset="2"/>
              <a:buChar char="Ø"/>
            </a:pPr>
            <a:endParaRPr lang="en-US" sz="2400" dirty="0" smtClean="0"/>
          </a:p>
          <a:p>
            <a:pPr marL="457200" lvl="0" indent="-457200">
              <a:buFont typeface="Wingdings" pitchFamily="2" charset="2"/>
              <a:buChar char="Ø"/>
            </a:pPr>
            <a:r>
              <a:rPr lang="en-US" sz="2400" dirty="0" smtClean="0"/>
              <a:t>Meet before Board Meeting- Be upfront- No surprises</a:t>
            </a:r>
          </a:p>
          <a:p>
            <a:pPr marL="457200" lvl="0" indent="-457200">
              <a:buFont typeface="Wingdings" pitchFamily="2" charset="2"/>
              <a:buChar char="Ø"/>
            </a:pPr>
            <a:endParaRPr lang="en-US" sz="2400" dirty="0" smtClean="0"/>
          </a:p>
          <a:p>
            <a:pPr marL="457200" lvl="0" indent="-457200">
              <a:buFont typeface="Wingdings" pitchFamily="2" charset="2"/>
              <a:buChar char="Ø"/>
            </a:pPr>
            <a:r>
              <a:rPr lang="en-US" sz="2400" dirty="0" smtClean="0"/>
              <a:t>Spend time together away from the Board Room- Conferences</a:t>
            </a:r>
          </a:p>
          <a:p>
            <a:pPr marL="457200" indent="-457200"/>
            <a:endParaRPr lang="en-US" sz="2400" dirty="0" smtClean="0"/>
          </a:p>
          <a:p>
            <a:pPr marL="457200" lvl="0" indent="-457200"/>
            <a:endParaRPr lang="en-US" sz="2400" dirty="0" smtClean="0"/>
          </a:p>
          <a:p>
            <a:pPr lvl="0"/>
            <a:endParaRPr lang="en-US" sz="2400" dirty="0" smtClean="0"/>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endParaRPr lang="en-US" sz="2400" dirty="0" smtClean="0">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endParaRPr lang="en-US" sz="2400" dirty="0" smtClean="0">
              <a:latin typeface="Calibri" pitchFamily="34" charset="0"/>
            </a:endParaRPr>
          </a:p>
          <a:p>
            <a:pPr marL="457200" indent="-457200"/>
            <a:r>
              <a:rPr lang="en-US" sz="2400" dirty="0" smtClean="0">
                <a:latin typeface="Calibri" pitchFamily="34" charset="0"/>
              </a:rPr>
              <a:t>	</a:t>
            </a:r>
          </a:p>
          <a:p>
            <a:pPr marL="457200" indent="-457200"/>
            <a:endParaRPr lang="en-US" sz="2400" dirty="0" smtClean="0">
              <a:latin typeface="Calibri" pitchFamily="34" charset="0"/>
            </a:endParaRPr>
          </a:p>
          <a:p>
            <a:pPr marL="457200" indent="-457200"/>
            <a:endParaRPr lang="en-US" sz="2400" dirty="0" smtClean="0">
              <a:latin typeface="Calibri" pitchFamily="34" charset="0"/>
            </a:endParaRPr>
          </a:p>
          <a:p>
            <a:pPr marL="457200" lvl="0" indent="-457200"/>
            <a:endParaRPr lang="en-US" sz="2400" dirty="0" smtClean="0">
              <a:latin typeface="Calibri" pitchFamily="34" charset="0"/>
            </a:endParaRPr>
          </a:p>
          <a:p>
            <a:pPr marL="457200" indent="-457200"/>
            <a:endParaRPr lang="en-US" sz="2400" dirty="0" smtClean="0">
              <a:latin typeface="Calibri" pitchFamily="34" charset="0"/>
            </a:endParaRPr>
          </a:p>
          <a:p>
            <a:pPr marL="457200" lvl="0" indent="-457200"/>
            <a:endParaRPr lang="en-US" sz="2400" dirty="0" smtClean="0">
              <a:latin typeface="Calibri" pitchFamily="34" charset="0"/>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Footer Placeholder 4"/>
          <p:cNvSpPr>
            <a:spLocks noGrp="1"/>
          </p:cNvSpPr>
          <p:nvPr>
            <p:ph type="ftr" sz="quarter" idx="4294967295"/>
          </p:nvPr>
        </p:nvSpPr>
        <p:spPr bwMode="auto">
          <a:xfrm>
            <a:off x="0" y="7081838"/>
            <a:ext cx="3184525" cy="517525"/>
          </a:xfrm>
          <a:prstGeom prst="rect">
            <a:avLst/>
          </a:prstGeom>
          <a:noFill/>
          <a:ln>
            <a:miter lim="800000"/>
            <a:headEnd/>
            <a:tailEnd/>
          </a:ln>
        </p:spPr>
        <p:txBody>
          <a:bodyPr lIns="101882" tIns="50941" rIns="101882" bIns="50941"/>
          <a:lstStyle/>
          <a:p>
            <a:r>
              <a:rPr lang="en-US" dirty="0"/>
              <a:t>				</a:t>
            </a:r>
            <a:r>
              <a:rPr lang="en-US" dirty="0">
                <a:solidFill>
                  <a:srgbClr val="0070C0"/>
                </a:solidFill>
              </a:rPr>
              <a:t>.</a:t>
            </a:r>
          </a:p>
        </p:txBody>
      </p:sp>
      <p:pic>
        <p:nvPicPr>
          <p:cNvPr id="139268" name="Picture 37" descr="MCUL CUcorp Combo.jpg"/>
          <p:cNvPicPr>
            <a:picLocks noChangeAspect="1"/>
          </p:cNvPicPr>
          <p:nvPr/>
        </p:nvPicPr>
        <p:blipFill>
          <a:blip r:embed="rId2"/>
          <a:srcRect/>
          <a:stretch>
            <a:fillRect/>
          </a:stretch>
        </p:blipFill>
        <p:spPr bwMode="auto">
          <a:xfrm>
            <a:off x="6934200" y="7010400"/>
            <a:ext cx="2895600" cy="592138"/>
          </a:xfrm>
          <a:prstGeom prst="rect">
            <a:avLst/>
          </a:prstGeom>
          <a:noFill/>
          <a:ln w="9525">
            <a:noFill/>
            <a:miter lim="800000"/>
            <a:headEnd/>
            <a:tailEnd/>
          </a:ln>
        </p:spPr>
      </p:pic>
      <p:sp>
        <p:nvSpPr>
          <p:cNvPr id="5" name="Title 4"/>
          <p:cNvSpPr>
            <a:spLocks noGrp="1"/>
          </p:cNvSpPr>
          <p:nvPr>
            <p:ph type="ctrTitle"/>
          </p:nvPr>
        </p:nvSpPr>
        <p:spPr>
          <a:xfrm>
            <a:off x="381000" y="2057400"/>
            <a:ext cx="9401176" cy="690563"/>
          </a:xfrm>
        </p:spPr>
        <p:txBody>
          <a:bodyPr/>
          <a:lstStyle/>
          <a:p>
            <a:r>
              <a:rPr lang="en-US" b="0" dirty="0" smtClean="0">
                <a:cs typeface="Tahoma" pitchFamily="34" charset="0"/>
              </a:rPr>
              <a:t>6. Cutting-Edge Board Governance </a:t>
            </a:r>
            <a:endParaRPr lang="en-US" dirty="0"/>
          </a:p>
        </p:txBody>
      </p:sp>
      <p:sp>
        <p:nvSpPr>
          <p:cNvPr id="6" name="Rectangle 5"/>
          <p:cNvSpPr/>
          <p:nvPr/>
        </p:nvSpPr>
        <p:spPr>
          <a:xfrm>
            <a:off x="457200" y="3124200"/>
            <a:ext cx="9067800" cy="1107996"/>
          </a:xfrm>
          <a:prstGeom prst="rect">
            <a:avLst/>
          </a:prstGeom>
        </p:spPr>
        <p:txBody>
          <a:bodyPr wrap="square">
            <a:spAutoFit/>
          </a:bodyPr>
          <a:lstStyle/>
          <a:p>
            <a:pPr lvl="0"/>
            <a:endParaRPr lang="en-US" dirty="0" smtClean="0"/>
          </a:p>
          <a:p>
            <a:pPr>
              <a:buFont typeface="Wingdings" pitchFamily="2" charset="2"/>
              <a:buChar char="Ø"/>
            </a:pPr>
            <a:endParaRPr lang="en-US" sz="2400" dirty="0" smtClean="0">
              <a:latin typeface="Calibri" pitchFamily="34" charset="0"/>
            </a:endParaRPr>
          </a:p>
          <a:p>
            <a:pPr lvl="0" eaLnBrk="0" hangingPunct="0">
              <a:buFont typeface="Wingdings" pitchFamily="2" charset="2"/>
              <a:buChar char="Ø"/>
            </a:pPr>
            <a:endParaRPr lang="en-US" sz="2400" dirty="0" smtClean="0">
              <a:latin typeface="Calibri" pitchFamily="34" charset="0"/>
              <a:ea typeface="Calibri" pitchFamily="34" charset="0"/>
              <a:cs typeface="Times New Roman" pitchFamily="18" charset="0"/>
            </a:endParaRPr>
          </a:p>
        </p:txBody>
      </p:sp>
      <p:sp>
        <p:nvSpPr>
          <p:cNvPr id="195585" name="Rectangle 1"/>
          <p:cNvSpPr>
            <a:spLocks noChangeArrowheads="1"/>
          </p:cNvSpPr>
          <p:nvPr/>
        </p:nvSpPr>
        <p:spPr bwMode="auto">
          <a:xfrm>
            <a:off x="533400" y="2743200"/>
            <a:ext cx="84582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endParaRPr lang="en-US" sz="2400" dirty="0" smtClean="0">
              <a:latin typeface="Calibri" pitchFamily="34" charset="0"/>
              <a:cs typeface="Times New Roman" pitchFamily="18" charset="0"/>
            </a:endParaRPr>
          </a:p>
          <a:p>
            <a:pPr marL="228600" indent="-228600" eaLnBrk="0" hangingPunct="0">
              <a:buFont typeface="Wingdings" pitchFamily="2" charset="2"/>
              <a:buChar char="Ø"/>
            </a:pPr>
            <a:r>
              <a:rPr lang="en-US" sz="2400" dirty="0" smtClean="0">
                <a:latin typeface="+mj-lt"/>
                <a:cs typeface="Times New Roman" pitchFamily="18" charset="0"/>
              </a:rPr>
              <a:t>In today’s difficult economy, we realize that what worked yesterday, may not work today.</a:t>
            </a:r>
          </a:p>
          <a:p>
            <a:pPr marL="228600" indent="-228600" eaLnBrk="0" hangingPunct="0">
              <a:buFont typeface="Wingdings" pitchFamily="2" charset="2"/>
              <a:buChar char="Ø"/>
            </a:pPr>
            <a:endParaRPr lang="en-US" sz="2400" dirty="0" smtClean="0">
              <a:latin typeface="+mj-lt"/>
              <a:cs typeface="Times New Roman" pitchFamily="18" charset="0"/>
            </a:endParaRPr>
          </a:p>
          <a:p>
            <a:pPr marL="228600" indent="-228600" eaLnBrk="0" hangingPunct="0">
              <a:buFont typeface="Wingdings" pitchFamily="2" charset="2"/>
              <a:buChar char="Ø"/>
            </a:pPr>
            <a:r>
              <a:rPr lang="en-US" sz="2400" dirty="0" smtClean="0">
                <a:latin typeface="+mj-lt"/>
                <a:cs typeface="Times New Roman" pitchFamily="18" charset="0"/>
              </a:rPr>
              <a:t>New Paradigms make us continually look to improve and stretch for a competitive advantage.</a:t>
            </a:r>
          </a:p>
          <a:p>
            <a:pPr eaLnBrk="0" hangingPunct="0">
              <a:buFont typeface="Wingdings" pitchFamily="2" charset="2"/>
              <a:buChar char="Ø"/>
            </a:pPr>
            <a:endParaRPr lang="en-US" sz="2400" dirty="0" smtClean="0">
              <a:latin typeface="+mj-lt"/>
              <a:cs typeface="Times New Roman" pitchFamily="18" charset="0"/>
            </a:endParaRPr>
          </a:p>
          <a:p>
            <a:pPr marL="288925" indent="-288925" eaLnBrk="0" hangingPunct="0">
              <a:buFont typeface="Wingdings" pitchFamily="2" charset="2"/>
              <a:buChar char="Ø"/>
            </a:pPr>
            <a:r>
              <a:rPr lang="en-US" sz="2400" dirty="0" smtClean="0">
                <a:latin typeface="+mj-lt"/>
                <a:cs typeface="Times New Roman" pitchFamily="18" charset="0"/>
              </a:rPr>
              <a:t>Many credit unions and other businesses around the world have found greater success and discovered a better, results-driven Governance Model.</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Footer Placeholder 4"/>
          <p:cNvSpPr>
            <a:spLocks noGrp="1"/>
          </p:cNvSpPr>
          <p:nvPr>
            <p:ph type="ftr" sz="quarter" idx="4294967295"/>
          </p:nvPr>
        </p:nvSpPr>
        <p:spPr bwMode="auto">
          <a:xfrm>
            <a:off x="0" y="7081838"/>
            <a:ext cx="3184525" cy="517525"/>
          </a:xfrm>
          <a:prstGeom prst="rect">
            <a:avLst/>
          </a:prstGeom>
          <a:noFill/>
          <a:ln>
            <a:miter lim="800000"/>
            <a:headEnd/>
            <a:tailEnd/>
          </a:ln>
        </p:spPr>
        <p:txBody>
          <a:bodyPr lIns="101882" tIns="50941" rIns="101882" bIns="50941"/>
          <a:lstStyle/>
          <a:p>
            <a:r>
              <a:rPr lang="en-US" dirty="0"/>
              <a:t>				</a:t>
            </a:r>
            <a:r>
              <a:rPr lang="en-US" dirty="0">
                <a:solidFill>
                  <a:srgbClr val="0070C0"/>
                </a:solidFill>
              </a:rPr>
              <a:t>.</a:t>
            </a:r>
          </a:p>
        </p:txBody>
      </p:sp>
      <p:pic>
        <p:nvPicPr>
          <p:cNvPr id="139268" name="Picture 37" descr="MCUL CUcorp Combo.jpg"/>
          <p:cNvPicPr>
            <a:picLocks noChangeAspect="1"/>
          </p:cNvPicPr>
          <p:nvPr/>
        </p:nvPicPr>
        <p:blipFill>
          <a:blip r:embed="rId2"/>
          <a:srcRect/>
          <a:stretch>
            <a:fillRect/>
          </a:stretch>
        </p:blipFill>
        <p:spPr bwMode="auto">
          <a:xfrm>
            <a:off x="6934200" y="7010400"/>
            <a:ext cx="2895600" cy="592138"/>
          </a:xfrm>
          <a:prstGeom prst="rect">
            <a:avLst/>
          </a:prstGeom>
          <a:noFill/>
          <a:ln w="9525">
            <a:noFill/>
            <a:miter lim="800000"/>
            <a:headEnd/>
            <a:tailEnd/>
          </a:ln>
        </p:spPr>
      </p:pic>
      <p:sp>
        <p:nvSpPr>
          <p:cNvPr id="5" name="Title 4"/>
          <p:cNvSpPr>
            <a:spLocks noGrp="1"/>
          </p:cNvSpPr>
          <p:nvPr>
            <p:ph type="ctrTitle"/>
          </p:nvPr>
        </p:nvSpPr>
        <p:spPr>
          <a:xfrm>
            <a:off x="381000" y="2057400"/>
            <a:ext cx="9401176" cy="690563"/>
          </a:xfrm>
        </p:spPr>
        <p:txBody>
          <a:bodyPr/>
          <a:lstStyle/>
          <a:p>
            <a:r>
              <a:rPr lang="en-US" b="0" dirty="0" smtClean="0">
                <a:cs typeface="Tahoma" pitchFamily="34" charset="0"/>
              </a:rPr>
              <a:t>6. Cutting-Edge Board Governance </a:t>
            </a:r>
            <a:endParaRPr lang="en-US" dirty="0"/>
          </a:p>
        </p:txBody>
      </p:sp>
      <p:sp>
        <p:nvSpPr>
          <p:cNvPr id="6" name="Rectangle 5"/>
          <p:cNvSpPr/>
          <p:nvPr/>
        </p:nvSpPr>
        <p:spPr>
          <a:xfrm>
            <a:off x="457200" y="3124200"/>
            <a:ext cx="9067800" cy="1107996"/>
          </a:xfrm>
          <a:prstGeom prst="rect">
            <a:avLst/>
          </a:prstGeom>
        </p:spPr>
        <p:txBody>
          <a:bodyPr wrap="square">
            <a:spAutoFit/>
          </a:bodyPr>
          <a:lstStyle/>
          <a:p>
            <a:pPr lvl="0"/>
            <a:endParaRPr lang="en-US" dirty="0" smtClean="0"/>
          </a:p>
          <a:p>
            <a:pPr>
              <a:buFont typeface="Wingdings" pitchFamily="2" charset="2"/>
              <a:buChar char="Ø"/>
            </a:pPr>
            <a:endParaRPr lang="en-US" sz="2400" dirty="0" smtClean="0">
              <a:latin typeface="Calibri" pitchFamily="34" charset="0"/>
            </a:endParaRPr>
          </a:p>
          <a:p>
            <a:pPr lvl="0" eaLnBrk="0" hangingPunct="0">
              <a:buFont typeface="Wingdings" pitchFamily="2" charset="2"/>
              <a:buChar char="Ø"/>
            </a:pPr>
            <a:endParaRPr lang="en-US" sz="2400" dirty="0" smtClean="0">
              <a:latin typeface="Calibri" pitchFamily="34" charset="0"/>
              <a:ea typeface="Calibri" pitchFamily="34" charset="0"/>
              <a:cs typeface="Times New Roman" pitchFamily="18" charset="0"/>
            </a:endParaRPr>
          </a:p>
        </p:txBody>
      </p:sp>
      <p:sp>
        <p:nvSpPr>
          <p:cNvPr id="195585" name="Rectangle 1"/>
          <p:cNvSpPr>
            <a:spLocks noChangeArrowheads="1"/>
          </p:cNvSpPr>
          <p:nvPr/>
        </p:nvSpPr>
        <p:spPr bwMode="auto">
          <a:xfrm>
            <a:off x="533400" y="2743200"/>
            <a:ext cx="89154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endParaRPr lang="en-US" sz="2400" dirty="0" smtClean="0">
              <a:latin typeface="+mj-lt"/>
              <a:cs typeface="Times New Roman" pitchFamily="18" charset="0"/>
            </a:endParaRPr>
          </a:p>
          <a:p>
            <a:pPr marL="288925" indent="-288925" eaLnBrk="0" hangingPunct="0">
              <a:buFont typeface="Wingdings" pitchFamily="2" charset="2"/>
              <a:buChar char="Ø"/>
            </a:pPr>
            <a:r>
              <a:rPr lang="en-US" sz="2400" dirty="0" smtClean="0">
                <a:latin typeface="+mj-lt"/>
                <a:cs typeface="Times New Roman" pitchFamily="18" charset="0"/>
              </a:rPr>
              <a:t>Dr. John Carver’s groundbreaking book, </a:t>
            </a:r>
            <a:r>
              <a:rPr lang="en-US" sz="2400" b="1" u="sng" dirty="0" smtClean="0">
                <a:latin typeface="+mj-lt"/>
                <a:cs typeface="Times New Roman" pitchFamily="18" charset="0"/>
              </a:rPr>
              <a:t>“Boards that Make a Difference”</a:t>
            </a:r>
            <a:r>
              <a:rPr lang="en-US" sz="2400" dirty="0" smtClean="0">
                <a:latin typeface="+mj-lt"/>
                <a:cs typeface="Times New Roman" pitchFamily="18" charset="0"/>
              </a:rPr>
              <a:t>, has revolutionized Board Governance.</a:t>
            </a:r>
          </a:p>
          <a:p>
            <a:pPr marL="288925" indent="-288925" eaLnBrk="0" hangingPunct="0">
              <a:buFont typeface="Wingdings" pitchFamily="2" charset="2"/>
              <a:buChar char="Ø"/>
            </a:pPr>
            <a:endParaRPr lang="en-US" sz="2400" dirty="0" smtClean="0">
              <a:latin typeface="+mj-lt"/>
              <a:cs typeface="Times New Roman" pitchFamily="18" charset="0"/>
            </a:endParaRPr>
          </a:p>
          <a:p>
            <a:pPr marL="288925" indent="-288925" eaLnBrk="0" hangingPunct="0">
              <a:buFont typeface="Wingdings" pitchFamily="2" charset="2"/>
              <a:buChar char="Ø"/>
            </a:pPr>
            <a:r>
              <a:rPr lang="en-US" sz="2400" dirty="0" smtClean="0">
                <a:latin typeface="+mj-lt"/>
                <a:cs typeface="Times New Roman" pitchFamily="18" charset="0"/>
              </a:rPr>
              <a:t>This Governance model is being used by some of the largest and most successful credit unions in Michigan and the U.S.</a:t>
            </a:r>
          </a:p>
          <a:p>
            <a:pPr marL="288925" indent="-288925" eaLnBrk="0" hangingPunct="0">
              <a:buFont typeface="Wingdings" pitchFamily="2" charset="2"/>
              <a:buChar char="Ø"/>
            </a:pPr>
            <a:endParaRPr lang="en-US" sz="2400" dirty="0" smtClean="0">
              <a:latin typeface="+mj-lt"/>
              <a:cs typeface="Times New Roman" pitchFamily="18" charset="0"/>
            </a:endParaRPr>
          </a:p>
          <a:p>
            <a:pPr marL="288925" indent="-288925" eaLnBrk="0" hangingPunct="0">
              <a:buFont typeface="Wingdings" pitchFamily="2" charset="2"/>
              <a:buChar char="Ø"/>
            </a:pPr>
            <a:r>
              <a:rPr lang="en-US" sz="2400" dirty="0" smtClean="0">
                <a:latin typeface="+mj-lt"/>
                <a:cs typeface="Times New Roman" pitchFamily="18" charset="0"/>
              </a:rPr>
              <a:t>The model has been highlighted at MCUL, CUNA and CUES Conferences &amp; in Credit Union Times &amp; Credit Union Journal.</a:t>
            </a:r>
          </a:p>
          <a:p>
            <a:pPr marL="288925" indent="-288925" eaLnBrk="0" hangingPunct="0">
              <a:buFont typeface="Wingdings" pitchFamily="2" charset="2"/>
              <a:buChar char="Ø"/>
            </a:pPr>
            <a:endParaRPr lang="en-US" sz="2400" dirty="0" smtClean="0">
              <a:latin typeface="Calibri" pitchFamily="34" charset="0"/>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p:cNvPicPr>
            <a:picLocks noChangeAspect="1" noChangeArrowheads="1"/>
          </p:cNvPicPr>
          <p:nvPr/>
        </p:nvPicPr>
        <p:blipFill>
          <a:blip r:embed="rId3"/>
          <a:srcRect l="42188" t="23958" r="21094" b="13542"/>
          <a:stretch>
            <a:fillRect/>
          </a:stretch>
        </p:blipFill>
        <p:spPr bwMode="auto">
          <a:xfrm>
            <a:off x="2057400" y="0"/>
            <a:ext cx="5909310" cy="777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28600" y="1752600"/>
            <a:ext cx="9829800" cy="950913"/>
          </a:xfrm>
        </p:spPr>
        <p:txBody>
          <a:bodyPr/>
          <a:lstStyle/>
          <a:p>
            <a:pPr eaLnBrk="1" fontAlgn="auto" hangingPunct="1">
              <a:spcAft>
                <a:spcPts val="0"/>
              </a:spcAft>
              <a:defRPr/>
            </a:pPr>
            <a:r>
              <a:rPr lang="en-US" sz="2800" b="0" dirty="0" smtClean="0">
                <a:solidFill>
                  <a:schemeClr val="tx2">
                    <a:satMod val="130000"/>
                  </a:schemeClr>
                </a:solidFill>
              </a:rPr>
              <a:t>What can be shortfalls of traditional Board Governance?</a:t>
            </a:r>
            <a:endParaRPr lang="en-US" sz="2800" b="0" dirty="0">
              <a:solidFill>
                <a:schemeClr val="tx2">
                  <a:satMod val="130000"/>
                </a:schemeClr>
              </a:solidFill>
            </a:endParaRPr>
          </a:p>
        </p:txBody>
      </p:sp>
      <p:sp>
        <p:nvSpPr>
          <p:cNvPr id="10243" name="Rectangle 3"/>
          <p:cNvSpPr>
            <a:spLocks noGrp="1" noChangeArrowheads="1"/>
          </p:cNvSpPr>
          <p:nvPr>
            <p:ph idx="1"/>
          </p:nvPr>
        </p:nvSpPr>
        <p:spPr>
          <a:xfrm>
            <a:off x="914400" y="2971800"/>
            <a:ext cx="8044973" cy="5701559"/>
          </a:xfrm>
        </p:spPr>
        <p:txBody>
          <a:bodyPr/>
          <a:lstStyle/>
          <a:p>
            <a:pPr eaLnBrk="1" hangingPunct="1">
              <a:lnSpc>
                <a:spcPct val="80000"/>
              </a:lnSpc>
              <a:buFont typeface="Wingdings" pitchFamily="2" charset="2"/>
              <a:buChar char="Ø"/>
            </a:pPr>
            <a:r>
              <a:rPr lang="en-US" sz="2800" dirty="0" smtClean="0"/>
              <a:t>Time spent on the trivial</a:t>
            </a:r>
          </a:p>
          <a:p>
            <a:pPr eaLnBrk="1" hangingPunct="1">
              <a:lnSpc>
                <a:spcPct val="80000"/>
              </a:lnSpc>
              <a:buFont typeface="Wingdings" pitchFamily="2" charset="2"/>
              <a:buChar char="Ø"/>
            </a:pPr>
            <a:r>
              <a:rPr lang="en-US" sz="2800" dirty="0" smtClean="0"/>
              <a:t>Reading reams of documents</a:t>
            </a:r>
          </a:p>
          <a:p>
            <a:pPr eaLnBrk="1" hangingPunct="1">
              <a:lnSpc>
                <a:spcPct val="80000"/>
              </a:lnSpc>
              <a:buFont typeface="Wingdings" pitchFamily="2" charset="2"/>
              <a:buChar char="Ø"/>
            </a:pPr>
            <a:r>
              <a:rPr lang="en-US" sz="2800" dirty="0" smtClean="0"/>
              <a:t>Long-running meetings that accomplish little</a:t>
            </a:r>
          </a:p>
          <a:p>
            <a:pPr eaLnBrk="1" hangingPunct="1">
              <a:lnSpc>
                <a:spcPct val="80000"/>
              </a:lnSpc>
              <a:buFont typeface="Wingdings" pitchFamily="2" charset="2"/>
              <a:buChar char="Ø"/>
            </a:pPr>
            <a:r>
              <a:rPr lang="en-US" sz="2800" dirty="0" smtClean="0"/>
              <a:t>Committees that are duplication of what management does</a:t>
            </a:r>
          </a:p>
          <a:p>
            <a:pPr eaLnBrk="1" hangingPunct="1">
              <a:lnSpc>
                <a:spcPct val="80000"/>
              </a:lnSpc>
              <a:buFont typeface="Wingdings" pitchFamily="2" charset="2"/>
              <a:buChar char="Ø"/>
            </a:pPr>
            <a:r>
              <a:rPr lang="en-US" sz="2800" dirty="0" smtClean="0"/>
              <a:t>Micromanaging in administration</a:t>
            </a:r>
          </a:p>
          <a:p>
            <a:pPr eaLnBrk="1" hangingPunct="1">
              <a:lnSpc>
                <a:spcPct val="80000"/>
              </a:lnSpc>
              <a:buFont typeface="Wingdings" pitchFamily="2" charset="2"/>
              <a:buChar char="Ø"/>
            </a:pPr>
            <a:r>
              <a:rPr lang="en-US" sz="2800" dirty="0" smtClean="0"/>
              <a:t>Unclear boundaries of authority</a:t>
            </a:r>
          </a:p>
          <a:p>
            <a:pPr eaLnBrk="1" hangingPunct="1">
              <a:lnSpc>
                <a:spcPct val="80000"/>
              </a:lnSpc>
              <a:buFont typeface="Wingdings" pitchFamily="2" charset="2"/>
              <a:buChar char="Ø"/>
            </a:pPr>
            <a:r>
              <a:rPr lang="en-US" sz="2800" dirty="0" smtClean="0"/>
              <a:t>Complete overload</a:t>
            </a:r>
          </a:p>
          <a:p>
            <a:pPr eaLnBrk="1" hangingPunct="1">
              <a:buFont typeface="Wingdings" pitchFamily="2" charset="2"/>
              <a:buChar char="Ø"/>
            </a:pPr>
            <a:endParaRPr lang="en-US" sz="2800" dirty="0" smtClean="0"/>
          </a:p>
        </p:txBody>
      </p:sp>
      <p:sp>
        <p:nvSpPr>
          <p:cNvPr id="4" name="TextBox 3"/>
          <p:cNvSpPr txBox="1"/>
          <p:nvPr/>
        </p:nvSpPr>
        <p:spPr>
          <a:xfrm>
            <a:off x="914400" y="762000"/>
            <a:ext cx="7520007" cy="646331"/>
          </a:xfrm>
          <a:prstGeom prst="rect">
            <a:avLst/>
          </a:prstGeom>
          <a:noFill/>
        </p:spPr>
        <p:txBody>
          <a:bodyPr wrap="none" rtlCol="0">
            <a:spAutoFit/>
          </a:bodyPr>
          <a:lstStyle/>
          <a:p>
            <a:r>
              <a:rPr lang="en-US" sz="3600" dirty="0" smtClean="0">
                <a:latin typeface="+mj-lt"/>
                <a:cs typeface="Tahoma" pitchFamily="34" charset="0"/>
              </a:rPr>
              <a:t>6. Cutting-Edge Board Governance </a:t>
            </a:r>
            <a:endParaRPr lang="en-US" sz="3600" dirty="0">
              <a:latin typeface="+mj-lt"/>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28600" y="1676400"/>
            <a:ext cx="9829800" cy="950913"/>
          </a:xfrm>
        </p:spPr>
        <p:txBody>
          <a:bodyPr/>
          <a:lstStyle/>
          <a:p>
            <a:pPr eaLnBrk="1" fontAlgn="auto" hangingPunct="1">
              <a:spcAft>
                <a:spcPts val="0"/>
              </a:spcAft>
              <a:defRPr/>
            </a:pPr>
            <a:r>
              <a:rPr lang="en-US" sz="2800" b="0" dirty="0" smtClean="0">
                <a:solidFill>
                  <a:schemeClr val="tx2">
                    <a:satMod val="130000"/>
                  </a:schemeClr>
                </a:solidFill>
              </a:rPr>
              <a:t>What can be shortfalls of traditional Board Governance?</a:t>
            </a:r>
            <a:endParaRPr lang="en-US" sz="2800" b="0" dirty="0">
              <a:solidFill>
                <a:schemeClr val="tx2">
                  <a:satMod val="130000"/>
                </a:schemeClr>
              </a:solidFill>
            </a:endParaRPr>
          </a:p>
        </p:txBody>
      </p:sp>
      <p:sp>
        <p:nvSpPr>
          <p:cNvPr id="10243" name="Rectangle 3"/>
          <p:cNvSpPr>
            <a:spLocks noGrp="1" noChangeArrowheads="1"/>
          </p:cNvSpPr>
          <p:nvPr>
            <p:ph idx="1"/>
          </p:nvPr>
        </p:nvSpPr>
        <p:spPr>
          <a:xfrm>
            <a:off x="914400" y="2667000"/>
            <a:ext cx="8044973" cy="5701559"/>
          </a:xfrm>
        </p:spPr>
        <p:txBody>
          <a:bodyPr/>
          <a:lstStyle/>
          <a:p>
            <a:pPr eaLnBrk="1" hangingPunct="1">
              <a:lnSpc>
                <a:spcPct val="80000"/>
              </a:lnSpc>
              <a:buFont typeface="Wingdings" pitchFamily="2" charset="2"/>
              <a:buChar char="Ø"/>
            </a:pPr>
            <a:endParaRPr lang="en-US" sz="2800" dirty="0" smtClean="0"/>
          </a:p>
          <a:p>
            <a:pPr eaLnBrk="1" hangingPunct="1">
              <a:lnSpc>
                <a:spcPct val="80000"/>
              </a:lnSpc>
              <a:buFont typeface="Wingdings" pitchFamily="2" charset="2"/>
              <a:buChar char="Ø"/>
            </a:pPr>
            <a:r>
              <a:rPr lang="en-US" sz="2800" dirty="0" smtClean="0"/>
              <a:t>Staff in control of board agendas</a:t>
            </a:r>
          </a:p>
          <a:p>
            <a:pPr eaLnBrk="1" hangingPunct="1">
              <a:lnSpc>
                <a:spcPct val="80000"/>
              </a:lnSpc>
              <a:buFont typeface="Wingdings" pitchFamily="2" charset="2"/>
              <a:buChar char="Ø"/>
            </a:pPr>
            <a:r>
              <a:rPr lang="en-US" sz="2800" dirty="0" smtClean="0"/>
              <a:t>Reactivity vs. Proactivity</a:t>
            </a:r>
          </a:p>
          <a:p>
            <a:pPr eaLnBrk="1" hangingPunct="1">
              <a:lnSpc>
                <a:spcPct val="80000"/>
              </a:lnSpc>
              <a:buFont typeface="Wingdings" pitchFamily="2" charset="2"/>
              <a:buChar char="Ø"/>
            </a:pPr>
            <a:r>
              <a:rPr lang="en-US" sz="2800" dirty="0" smtClean="0"/>
              <a:t>Executive committee as de facto Board</a:t>
            </a:r>
          </a:p>
          <a:p>
            <a:pPr eaLnBrk="1" hangingPunct="1">
              <a:lnSpc>
                <a:spcPct val="80000"/>
              </a:lnSpc>
              <a:buFont typeface="Wingdings" pitchFamily="2" charset="2"/>
              <a:buChar char="Ø"/>
            </a:pPr>
            <a:r>
              <a:rPr lang="en-US" sz="2800" dirty="0" smtClean="0"/>
              <a:t>Confusion about direction and priorities</a:t>
            </a:r>
          </a:p>
          <a:p>
            <a:pPr eaLnBrk="1" hangingPunct="1">
              <a:lnSpc>
                <a:spcPct val="80000"/>
              </a:lnSpc>
              <a:buFont typeface="Wingdings" pitchFamily="2" charset="2"/>
              <a:buChar char="Ø"/>
            </a:pPr>
            <a:r>
              <a:rPr lang="en-US" sz="2800" dirty="0" smtClean="0"/>
              <a:t>Rubber stamping </a:t>
            </a:r>
          </a:p>
          <a:p>
            <a:pPr eaLnBrk="1" hangingPunct="1">
              <a:lnSpc>
                <a:spcPct val="80000"/>
              </a:lnSpc>
              <a:buFont typeface="Wingdings" pitchFamily="2" charset="2"/>
              <a:buChar char="Ø"/>
            </a:pPr>
            <a:r>
              <a:rPr lang="en-US" sz="2800" dirty="0" smtClean="0"/>
              <a:t>No clear method to evaluate the CEO</a:t>
            </a:r>
          </a:p>
          <a:p>
            <a:pPr eaLnBrk="1" hangingPunct="1">
              <a:lnSpc>
                <a:spcPct val="80000"/>
              </a:lnSpc>
              <a:buFont typeface="Wingdings" pitchFamily="2" charset="2"/>
              <a:buChar char="Ø"/>
            </a:pPr>
            <a:r>
              <a:rPr lang="en-US" sz="2800" dirty="0" smtClean="0"/>
              <a:t>Short-term bias</a:t>
            </a:r>
          </a:p>
          <a:p>
            <a:pPr eaLnBrk="1" hangingPunct="1">
              <a:lnSpc>
                <a:spcPct val="80000"/>
              </a:lnSpc>
              <a:buNone/>
            </a:pPr>
            <a:endParaRPr lang="en-US" sz="2800" dirty="0" smtClean="0"/>
          </a:p>
          <a:p>
            <a:pPr eaLnBrk="1" hangingPunct="1">
              <a:buFont typeface="Wingdings" pitchFamily="2" charset="2"/>
              <a:buChar char="Ø"/>
            </a:pPr>
            <a:endParaRPr lang="en-US" sz="2800" dirty="0" smtClean="0"/>
          </a:p>
        </p:txBody>
      </p:sp>
      <p:sp>
        <p:nvSpPr>
          <p:cNvPr id="4" name="TextBox 3"/>
          <p:cNvSpPr txBox="1"/>
          <p:nvPr/>
        </p:nvSpPr>
        <p:spPr>
          <a:xfrm>
            <a:off x="914400" y="762000"/>
            <a:ext cx="7520007" cy="646331"/>
          </a:xfrm>
          <a:prstGeom prst="rect">
            <a:avLst/>
          </a:prstGeom>
          <a:noFill/>
        </p:spPr>
        <p:txBody>
          <a:bodyPr wrap="none" rtlCol="0">
            <a:spAutoFit/>
          </a:bodyPr>
          <a:lstStyle/>
          <a:p>
            <a:r>
              <a:rPr lang="en-US" sz="3600" dirty="0" smtClean="0">
                <a:latin typeface="+mj-lt"/>
                <a:cs typeface="Tahoma" pitchFamily="34" charset="0"/>
              </a:rPr>
              <a:t>6. Cutting-Edge Board Governance </a:t>
            </a:r>
            <a:endParaRPr lang="en-US" sz="3600" dirty="0">
              <a:latin typeface="+mj-l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CUL_template">
  <a:themeElements>
    <a:clrScheme name="MCUL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CUL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CUL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CUL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CUL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CUL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CUL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CUL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CUL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CUL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CUL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CUL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CUL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CUL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MCUL_template</Template>
  <TotalTime>14437</TotalTime>
  <Words>3840</Words>
  <Application>Microsoft Office PowerPoint</Application>
  <PresentationFormat>Custom</PresentationFormat>
  <Paragraphs>1108</Paragraphs>
  <Slides>117</Slides>
  <Notes>39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117</vt:i4>
      </vt:variant>
    </vt:vector>
  </HeadingPairs>
  <TitlesOfParts>
    <vt:vector size="119" baseType="lpstr">
      <vt:lpstr>MCUL_template</vt:lpstr>
      <vt:lpstr>Chart</vt:lpstr>
      <vt:lpstr>Role of the Board  in the Current Economy</vt:lpstr>
      <vt:lpstr>  </vt:lpstr>
      <vt:lpstr>Introduction</vt:lpstr>
      <vt:lpstr>Background- since 1980’s </vt:lpstr>
      <vt:lpstr>Agenda </vt:lpstr>
      <vt:lpstr>1. Environmental Scan- Current Economy </vt:lpstr>
      <vt:lpstr>The Economy</vt:lpstr>
      <vt:lpstr>Slide 8</vt:lpstr>
      <vt:lpstr>Michigan CU Delinquency</vt:lpstr>
      <vt:lpstr>Michigan CU Bankruptcy</vt:lpstr>
      <vt:lpstr>Michigan CU Charge-offs</vt:lpstr>
      <vt:lpstr>Slide 12</vt:lpstr>
      <vt:lpstr>Slide 13</vt:lpstr>
      <vt:lpstr>Slide 14</vt:lpstr>
      <vt:lpstr>Michigan CU Membership Growth</vt:lpstr>
      <vt:lpstr>Slide 16</vt:lpstr>
      <vt:lpstr>Slide 17</vt:lpstr>
      <vt:lpstr>CU Share of Mortgage Originations  And Outstandings</vt:lpstr>
      <vt:lpstr>Slide 19</vt:lpstr>
      <vt:lpstr>Slide 20</vt:lpstr>
      <vt:lpstr>Slide 21</vt:lpstr>
      <vt:lpstr>Controlling Costs and Improving Earnings</vt:lpstr>
      <vt:lpstr>Slide 23</vt:lpstr>
      <vt:lpstr>Michigan CU Asset Yields and Funding Costs</vt:lpstr>
      <vt:lpstr>Michigan CU Interest Margins and Overhead</vt:lpstr>
      <vt:lpstr>Michigan CU Non-interest Income</vt:lpstr>
      <vt:lpstr>Michigan CU ROA by Assets</vt:lpstr>
      <vt:lpstr>Economic Highlights</vt:lpstr>
      <vt:lpstr>Financial Balancing Act</vt:lpstr>
      <vt:lpstr>How does the CU make money?</vt:lpstr>
      <vt:lpstr>How does the CU make money?</vt:lpstr>
      <vt:lpstr>Profitability</vt:lpstr>
      <vt:lpstr>Pricing Considerations</vt:lpstr>
      <vt:lpstr>Market Segmentation</vt:lpstr>
      <vt:lpstr>Whom Do We Serve?</vt:lpstr>
      <vt:lpstr>Making Decisions </vt:lpstr>
      <vt:lpstr>Consumer Satisfaction- “Highly Satisfied”</vt:lpstr>
      <vt:lpstr>Slide 38</vt:lpstr>
      <vt:lpstr>Your Competitors</vt:lpstr>
      <vt:lpstr>Changing Demographics</vt:lpstr>
      <vt:lpstr>Changing Demographics </vt:lpstr>
      <vt:lpstr>Branding-One Goal</vt:lpstr>
      <vt:lpstr>What a Brand Is NOT:</vt:lpstr>
      <vt:lpstr>Why is a Brand Important?</vt:lpstr>
      <vt:lpstr>What is Branding?</vt:lpstr>
      <vt:lpstr>What is Branding? </vt:lpstr>
      <vt:lpstr>Brand Hall of Fame</vt:lpstr>
      <vt:lpstr>Benefits of Building a Brand</vt:lpstr>
      <vt:lpstr>2. Who are Board Members? </vt:lpstr>
      <vt:lpstr>2. Who are Board Members? </vt:lpstr>
      <vt:lpstr>2. Who are Board Members? </vt:lpstr>
      <vt:lpstr>2. Who are Board Members? </vt:lpstr>
      <vt:lpstr>2. Who are Board Members? </vt:lpstr>
      <vt:lpstr>2. Who are Board Members? </vt:lpstr>
      <vt:lpstr>3. Board Job Description </vt:lpstr>
      <vt:lpstr>3. Board Job Description- Specific Duties </vt:lpstr>
      <vt:lpstr>3. Board Job Description- Specific Duties </vt:lpstr>
      <vt:lpstr>3. Board Job Description- Specific Duties </vt:lpstr>
      <vt:lpstr>3. Board Job Description- Responsibilities </vt:lpstr>
      <vt:lpstr>3. Board Job Description- Responsibilities </vt:lpstr>
      <vt:lpstr>3. Board Job Description- Responsibilities </vt:lpstr>
      <vt:lpstr>3. Board Job Description- Responsibilities </vt:lpstr>
      <vt:lpstr>3. Board Job Description- Responsibilities</vt:lpstr>
      <vt:lpstr>3. Board Job Description- Board/CEO Team</vt:lpstr>
      <vt:lpstr>3. Board Job Description- Board/CEO Team</vt:lpstr>
      <vt:lpstr>3. Board Job Description- Board/CEO Team </vt:lpstr>
      <vt:lpstr>3. Board Job Description- Board/CEO Team  </vt:lpstr>
      <vt:lpstr>3. Board Job Description- Board/CEO Team  </vt:lpstr>
      <vt:lpstr>3. Board Job Description- Board/CEO Team  </vt:lpstr>
      <vt:lpstr>3. Board Job Description- Board/CEO Team  </vt:lpstr>
      <vt:lpstr>3. Board Job Description- Board/CEO Team  </vt:lpstr>
      <vt:lpstr>3. Board Job Description- Board/CEO Team  </vt:lpstr>
      <vt:lpstr>4. Key Performance Indicators for 2010 </vt:lpstr>
      <vt:lpstr>4. Key Performance Indicators for 2010 </vt:lpstr>
      <vt:lpstr>4. Key Performance Indicators for 2010 </vt:lpstr>
      <vt:lpstr>4. Key Performance Indicators for 2010 </vt:lpstr>
      <vt:lpstr>4. Key Performance Indicators for 2010 </vt:lpstr>
      <vt:lpstr>5. Enhancing Board Satisfaction  </vt:lpstr>
      <vt:lpstr>5. Enhancing Board Satisfaction  </vt:lpstr>
      <vt:lpstr>5. Enhancing Board Satisfaction </vt:lpstr>
      <vt:lpstr>5. Enhancing Board Satisfaction  </vt:lpstr>
      <vt:lpstr>5. Enhancing Board Satisfaction  </vt:lpstr>
      <vt:lpstr>5. Enhancing Board Satisfaction  </vt:lpstr>
      <vt:lpstr>5. Enhancing Board Satisfaction  </vt:lpstr>
      <vt:lpstr>5. Enhancing Board Satisfaction  </vt:lpstr>
      <vt:lpstr>5. Enhancing Board Satisfaction  </vt:lpstr>
      <vt:lpstr>5. Enhancing Board Satisfaction  </vt:lpstr>
      <vt:lpstr>5. Enhancing Board Satisfaction  </vt:lpstr>
      <vt:lpstr>5. Enhancing Board Satisfaction  </vt:lpstr>
      <vt:lpstr>5. Enhancing Board Satisfaction  </vt:lpstr>
      <vt:lpstr>5. Enhancing Board Satisfaction  </vt:lpstr>
      <vt:lpstr>5. Enhancing Board Satisfaction  </vt:lpstr>
      <vt:lpstr>5. Enhancing Board Satisfaction  </vt:lpstr>
      <vt:lpstr>5. Enhancing Board Satisfaction  </vt:lpstr>
      <vt:lpstr>6. Cutting-Edge Board Governance </vt:lpstr>
      <vt:lpstr>6. Cutting-Edge Board Governance </vt:lpstr>
      <vt:lpstr>Slide 97</vt:lpstr>
      <vt:lpstr>What can be shortfalls of traditional Board Governance?</vt:lpstr>
      <vt:lpstr>What can be shortfalls of traditional Board Governance?</vt:lpstr>
      <vt:lpstr>What effect does it have on the Board and CEO?</vt:lpstr>
      <vt:lpstr>What effect does it have on the Board and CEO?</vt:lpstr>
      <vt:lpstr>6. Cutting-Edge Board Governance?</vt:lpstr>
      <vt:lpstr>What is the Carver Board Governance Model?</vt:lpstr>
      <vt:lpstr>What is the Carver Board Governance Model?</vt:lpstr>
      <vt:lpstr>What are the benefits of Carver Board Governance?</vt:lpstr>
      <vt:lpstr>What are the benefits of Carver Board Governance?</vt:lpstr>
      <vt:lpstr>What types of Governance Policies are written?</vt:lpstr>
      <vt:lpstr>What types of Policies are written?</vt:lpstr>
      <vt:lpstr>What types of Policies are written?</vt:lpstr>
      <vt:lpstr>What types of Policies are written?</vt:lpstr>
      <vt:lpstr>What types of Policies are written?</vt:lpstr>
      <vt:lpstr>Does your Credit Union need this?</vt:lpstr>
      <vt:lpstr>Callahan on the Carver Board Governance Model:</vt:lpstr>
      <vt:lpstr>How do I take advantage of Carver Board Governance? </vt:lpstr>
      <vt:lpstr>Role of the Board  in the Current Economy</vt:lpstr>
      <vt:lpstr>Thank You!</vt:lpstr>
      <vt:lpstr>  </vt:lpstr>
    </vt:vector>
  </TitlesOfParts>
  <Company>MCUL\CUCORP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Infosys</dc:creator>
  <cp:lastModifiedBy>mxm</cp:lastModifiedBy>
  <cp:revision>690</cp:revision>
  <cp:lastPrinted>2008-06-19T13:34:22Z</cp:lastPrinted>
  <dcterms:created xsi:type="dcterms:W3CDTF">2009-02-02T15:59:48Z</dcterms:created>
  <dcterms:modified xsi:type="dcterms:W3CDTF">2010-02-18T22:34:15Z</dcterms:modified>
</cp:coreProperties>
</file>